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2" r:id="rId2"/>
    <p:sldId id="263" r:id="rId3"/>
    <p:sldId id="266" r:id="rId4"/>
    <p:sldId id="301" r:id="rId5"/>
    <p:sldId id="303" r:id="rId6"/>
    <p:sldId id="293" r:id="rId7"/>
    <p:sldId id="335" r:id="rId8"/>
    <p:sldId id="265" r:id="rId9"/>
    <p:sldId id="283" r:id="rId10"/>
    <p:sldId id="258" r:id="rId11"/>
    <p:sldId id="277" r:id="rId12"/>
    <p:sldId id="278" r:id="rId13"/>
    <p:sldId id="291" r:id="rId14"/>
    <p:sldId id="324" r:id="rId15"/>
    <p:sldId id="347" r:id="rId16"/>
    <p:sldId id="326" r:id="rId17"/>
    <p:sldId id="260" r:id="rId18"/>
    <p:sldId id="339" r:id="rId19"/>
    <p:sldId id="354" r:id="rId20"/>
    <p:sldId id="349" r:id="rId21"/>
    <p:sldId id="350" r:id="rId22"/>
    <p:sldId id="351" r:id="rId23"/>
    <p:sldId id="352" r:id="rId24"/>
    <p:sldId id="290" r:id="rId25"/>
    <p:sldId id="353" r:id="rId26"/>
    <p:sldId id="288" r:id="rId27"/>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16" autoAdjust="0"/>
  </p:normalViewPr>
  <p:slideViewPr>
    <p:cSldViewPr>
      <p:cViewPr varScale="1">
        <p:scale>
          <a:sx n="113" d="100"/>
          <a:sy n="113" d="100"/>
        </p:scale>
        <p:origin x="120"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3/7/2024</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955642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3/7/2024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6.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 – Major Expense Categories</a:t>
            </a:r>
          </a:p>
        </p:txBody>
      </p:sp>
      <p:pic>
        <p:nvPicPr>
          <p:cNvPr id="3" name="Picture 2" descr="A pie chart with text on it&#10;&#10;Description automatically generated">
            <a:extLst>
              <a:ext uri="{FF2B5EF4-FFF2-40B4-BE49-F238E27FC236}">
                <a16:creationId xmlns:a16="http://schemas.microsoft.com/office/drawing/2014/main" id="{BF1C19C4-5553-F072-703B-B99E7F5F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460" y="819151"/>
            <a:ext cx="5562340" cy="3905796"/>
          </a:xfrm>
          <a:prstGeom prst="rect">
            <a:avLst/>
          </a:prstGeom>
        </p:spPr>
      </p:pic>
      <p:pic>
        <p:nvPicPr>
          <p:cNvPr id="7" name="Picture 6" descr="A screenshot of a spreadsheet&#10;&#10;Description automatically generated">
            <a:extLst>
              <a:ext uri="{FF2B5EF4-FFF2-40B4-BE49-F238E27FC236}">
                <a16:creationId xmlns:a16="http://schemas.microsoft.com/office/drawing/2014/main" id="{CE4706DC-0580-2547-3844-A8083714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3" y="819152"/>
            <a:ext cx="3334497" cy="3905795"/>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pic>
        <p:nvPicPr>
          <p:cNvPr id="4" name="Picture 3" descr="A graph of sales&#10;&#10;Description automatically generated">
            <a:extLst>
              <a:ext uri="{FF2B5EF4-FFF2-40B4-BE49-F238E27FC236}">
                <a16:creationId xmlns:a16="http://schemas.microsoft.com/office/drawing/2014/main" id="{ED3E051E-BE0D-259F-CEB6-006A753E5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9" y="679058"/>
            <a:ext cx="8068801" cy="4344006"/>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800100" y="4400550"/>
            <a:ext cx="75438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descr="A graph with green and blue bars&#10;&#10;Description automatically generated">
            <a:extLst>
              <a:ext uri="{FF2B5EF4-FFF2-40B4-BE49-F238E27FC236}">
                <a16:creationId xmlns:a16="http://schemas.microsoft.com/office/drawing/2014/main" id="{03BF61FF-017D-AC75-E5DE-CB374552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617444"/>
            <a:ext cx="7696200" cy="3783106"/>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graph with a green point and red line&#10;&#10;Description automatically generated">
            <a:extLst>
              <a:ext uri="{FF2B5EF4-FFF2-40B4-BE49-F238E27FC236}">
                <a16:creationId xmlns:a16="http://schemas.microsoft.com/office/drawing/2014/main" id="{9713314C-2B66-AB67-F956-F57C0E2E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9144000" cy="3554056"/>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4" name="Picture 3">
            <a:extLst>
              <a:ext uri="{FF2B5EF4-FFF2-40B4-BE49-F238E27FC236}">
                <a16:creationId xmlns:a16="http://schemas.microsoft.com/office/drawing/2014/main" id="{72A9FFA1-01CC-85B5-A38F-056E28672D39}"/>
              </a:ext>
            </a:extLst>
          </p:cNvPr>
          <p:cNvPicPr>
            <a:picLocks noChangeAspect="1"/>
          </p:cNvPicPr>
          <p:nvPr/>
        </p:nvPicPr>
        <p:blipFill>
          <a:blip r:embed="rId3"/>
          <a:stretch>
            <a:fillRect/>
          </a:stretch>
        </p:blipFill>
        <p:spPr>
          <a:xfrm>
            <a:off x="996308" y="855880"/>
            <a:ext cx="7151383" cy="3924540"/>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2023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FY2023</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22" y="1192721"/>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68" y="271419"/>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009" y="908474"/>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659" y="1123950"/>
            <a:ext cx="3343075" cy="358936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ED55AED1-C4E3-84A7-0792-55C2E4C05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0931" y="80624"/>
            <a:ext cx="1698937" cy="45165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517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78B479B3-8CEF-B7DF-1673-A5A0EBF10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229227"/>
            <a:ext cx="1565695" cy="1874345"/>
          </a:xfrm>
          <a:prstGeom prst="rect">
            <a:avLst/>
          </a:prstGeom>
          <a:effectLst>
            <a:outerShdw blurRad="63500" sx="102000" sy="102000" algn="ctr" rotWithShape="0">
              <a:prstClr val="black">
                <a:alpha val="40000"/>
              </a:prstClr>
            </a:outerShdw>
          </a:effectLst>
        </p:spPr>
      </p:pic>
      <p:pic>
        <p:nvPicPr>
          <p:cNvPr id="9" name="Picture 8" descr="A black and white logo&#10;&#10;Description automatically generated">
            <a:extLst>
              <a:ext uri="{FF2B5EF4-FFF2-40B4-BE49-F238E27FC236}">
                <a16:creationId xmlns:a16="http://schemas.microsoft.com/office/drawing/2014/main" id="{26C40ED0-492B-16CE-2351-78D11AE2DC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83984"/>
            <a:ext cx="822962" cy="451105"/>
          </a:xfrm>
          <a:prstGeom prst="rect">
            <a:avLst/>
          </a:prstGeom>
        </p:spPr>
      </p:pic>
      <p:pic>
        <p:nvPicPr>
          <p:cNvPr id="11" name="Picture 10">
            <a:extLst>
              <a:ext uri="{FF2B5EF4-FFF2-40B4-BE49-F238E27FC236}">
                <a16:creationId xmlns:a16="http://schemas.microsoft.com/office/drawing/2014/main" id="{DD706034-DB0F-F130-FDAE-80D8EE5556B2}"/>
              </a:ext>
            </a:extLst>
          </p:cNvPr>
          <p:cNvPicPr>
            <a:picLocks noChangeAspect="1"/>
          </p:cNvPicPr>
          <p:nvPr/>
        </p:nvPicPr>
        <p:blipFill>
          <a:blip r:embed="rId4"/>
          <a:stretch>
            <a:fillRect/>
          </a:stretch>
        </p:blipFill>
        <p:spPr>
          <a:xfrm>
            <a:off x="3886199" y="742950"/>
            <a:ext cx="5212903" cy="4236545"/>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a:t>
            </a:r>
          </a:p>
        </p:txBody>
      </p:sp>
      <p:pic>
        <p:nvPicPr>
          <p:cNvPr id="13" name="Picture 12" descr="A screenshot of a computer&#10;&#10;Description automatically generated">
            <a:extLst>
              <a:ext uri="{FF2B5EF4-FFF2-40B4-BE49-F238E27FC236}">
                <a16:creationId xmlns:a16="http://schemas.microsoft.com/office/drawing/2014/main" id="{BCA76A11-7BA6-697E-2CDD-AAB28848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4" y="666750"/>
            <a:ext cx="3192927" cy="25624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 Access</a:t>
            </a:r>
          </a:p>
        </p:txBody>
      </p:sp>
      <p:pic>
        <p:nvPicPr>
          <p:cNvPr id="3" name="Picture 2" descr="A circular object with different symbols&#10;&#10;Description automatically generated with medium confidence">
            <a:extLst>
              <a:ext uri="{FF2B5EF4-FFF2-40B4-BE49-F238E27FC236}">
                <a16:creationId xmlns:a16="http://schemas.microsoft.com/office/drawing/2014/main" id="{48C85EDF-44DC-1EDB-36EE-C89CB7F67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11" y="1971083"/>
            <a:ext cx="3899577" cy="3172417"/>
          </a:xfrm>
          <a:prstGeom prst="rect">
            <a:avLst/>
          </a:prstGeom>
        </p:spPr>
      </p:pic>
      <p:pic>
        <p:nvPicPr>
          <p:cNvPr id="10" name="Picture 9" descr="A cell phone with pie chart on the screen&#10;&#10;Description automatically generated">
            <a:extLst>
              <a:ext uri="{FF2B5EF4-FFF2-40B4-BE49-F238E27FC236}">
                <a16:creationId xmlns:a16="http://schemas.microsoft.com/office/drawing/2014/main" id="{B57D0341-0676-697B-3ADE-A32F4CA5C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061" y="285750"/>
            <a:ext cx="4791877" cy="3993231"/>
          </a:xfrm>
          <a:prstGeom prst="rect">
            <a:avLst/>
          </a:prstGeom>
        </p:spPr>
      </p:pic>
      <p:sp>
        <p:nvSpPr>
          <p:cNvPr id="12" name="TextBox 11">
            <a:extLst>
              <a:ext uri="{FF2B5EF4-FFF2-40B4-BE49-F238E27FC236}">
                <a16:creationId xmlns:a16="http://schemas.microsoft.com/office/drawing/2014/main" id="{4691E2C4-A069-2EF2-207F-1CC7BEBA1AF5}"/>
              </a:ext>
            </a:extLst>
          </p:cNvPr>
          <p:cNvSpPr txBox="1"/>
          <p:nvPr/>
        </p:nvSpPr>
        <p:spPr>
          <a:xfrm>
            <a:off x="457200" y="1276350"/>
            <a:ext cx="2286000" cy="1477328"/>
          </a:xfrm>
          <a:prstGeom prst="rect">
            <a:avLst/>
          </a:prstGeom>
          <a:noFill/>
        </p:spPr>
        <p:txBody>
          <a:bodyPr wrap="square" rtlCol="0">
            <a:spAutoFit/>
          </a:bodyPr>
          <a:lstStyle/>
          <a:p>
            <a:pPr algn="ctr"/>
            <a:r>
              <a:rPr lang="en-US" b="1" dirty="0"/>
              <a:t>Almost everything in our cloud infrastructure is accessible by an app in your cellphone!</a:t>
            </a:r>
          </a:p>
        </p:txBody>
      </p:sp>
      <p:sp>
        <p:nvSpPr>
          <p:cNvPr id="14" name="TextBox 13">
            <a:extLst>
              <a:ext uri="{FF2B5EF4-FFF2-40B4-BE49-F238E27FC236}">
                <a16:creationId xmlns:a16="http://schemas.microsoft.com/office/drawing/2014/main" id="{DF3904A3-7453-A336-A6B3-0DABD8D1BB0C}"/>
              </a:ext>
            </a:extLst>
          </p:cNvPr>
          <p:cNvSpPr txBox="1"/>
          <p:nvPr/>
        </p:nvSpPr>
        <p:spPr>
          <a:xfrm>
            <a:off x="6400802" y="740923"/>
            <a:ext cx="2622212" cy="4524315"/>
          </a:xfrm>
          <a:prstGeom prst="rect">
            <a:avLst/>
          </a:prstGeom>
          <a:noFill/>
        </p:spPr>
        <p:txBody>
          <a:bodyPr wrap="square" rtlCol="0">
            <a:spAutoFit/>
          </a:bodyPr>
          <a:lstStyle/>
          <a:p>
            <a:r>
              <a:rPr lang="en-US" dirty="0"/>
              <a:t>Mobile Banking</a:t>
            </a:r>
          </a:p>
          <a:p>
            <a:r>
              <a:rPr lang="en-US" dirty="0"/>
              <a:t>Cozi – Event Scheduling</a:t>
            </a:r>
          </a:p>
          <a:p>
            <a:r>
              <a:rPr lang="en-US" dirty="0"/>
              <a:t>Quick Books Online</a:t>
            </a:r>
          </a:p>
          <a:p>
            <a:r>
              <a:rPr lang="en-US" dirty="0"/>
              <a:t>Email &amp; Texts</a:t>
            </a:r>
          </a:p>
          <a:p>
            <a:r>
              <a:rPr lang="en-US" b="1" dirty="0"/>
              <a:t>MWC Admin</a:t>
            </a:r>
          </a:p>
          <a:p>
            <a:pPr marL="285750" indent="-285750">
              <a:buFont typeface="Arial" panose="020B0604020202020204" pitchFamily="34" charset="0"/>
              <a:buChar char="•"/>
            </a:pPr>
            <a:r>
              <a:rPr lang="en-US" dirty="0"/>
              <a:t>Lookup names, locations (DB access)</a:t>
            </a:r>
          </a:p>
          <a:p>
            <a:pPr marL="285750" indent="-285750">
              <a:buFont typeface="Arial" panose="020B0604020202020204" pitchFamily="34" charset="0"/>
              <a:buChar char="•"/>
            </a:pPr>
            <a:r>
              <a:rPr lang="en-US" dirty="0"/>
              <a:t>Lookup Maps for locations and Sales</a:t>
            </a:r>
          </a:p>
          <a:p>
            <a:pPr marL="285750" indent="-285750">
              <a:buFont typeface="Arial" panose="020B0604020202020204" pitchFamily="34" charset="0"/>
              <a:buChar char="•"/>
            </a:pPr>
            <a:r>
              <a:rPr lang="en-US" dirty="0"/>
              <a:t>Reports &amp; Training</a:t>
            </a:r>
          </a:p>
          <a:p>
            <a:r>
              <a:rPr lang="en-US" b="1" dirty="0"/>
              <a:t>MaplewoodCemetery.org</a:t>
            </a:r>
          </a:p>
          <a:p>
            <a:pPr marL="285750" indent="-285750">
              <a:buFont typeface="Arial" panose="020B0604020202020204" pitchFamily="34" charset="0"/>
              <a:buChar char="•"/>
            </a:pPr>
            <a:r>
              <a:rPr lang="en-US" dirty="0"/>
              <a:t>Listings, Locations</a:t>
            </a:r>
          </a:p>
          <a:p>
            <a:pPr marL="285750" indent="-285750">
              <a:buFont typeface="Arial" panose="020B0604020202020204" pitchFamily="34" charset="0"/>
              <a:buChar char="•"/>
            </a:pPr>
            <a:r>
              <a:rPr lang="en-US" dirty="0"/>
              <a:t>Monument Photos</a:t>
            </a:r>
          </a:p>
          <a:p>
            <a:pPr marL="285750" indent="-285750">
              <a:buFont typeface="Arial" panose="020B0604020202020204" pitchFamily="34" charset="0"/>
              <a:buChar char="•"/>
            </a:pPr>
            <a:r>
              <a:rPr lang="en-US" dirty="0"/>
              <a:t>Newsletters &amp; More</a:t>
            </a:r>
          </a:p>
          <a:p>
            <a:r>
              <a:rPr lang="en-US" dirty="0"/>
              <a:t>Reolink Security</a:t>
            </a:r>
          </a:p>
          <a:p>
            <a:endParaRPr lang="en-US" dirty="0"/>
          </a:p>
        </p:txBody>
      </p:sp>
    </p:spTree>
    <p:extLst>
      <p:ext uri="{BB962C8B-B14F-4D97-AF65-F5344CB8AC3E}">
        <p14:creationId xmlns:p14="http://schemas.microsoft.com/office/powerpoint/2010/main" val="351535089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99" y="361950"/>
            <a:ext cx="2743201"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piece of paper with writing on it&#10;&#10;Description automatically generated">
            <a:extLst>
              <a:ext uri="{FF2B5EF4-FFF2-40B4-BE49-F238E27FC236}">
                <a16:creationId xmlns:a16="http://schemas.microsoft.com/office/drawing/2014/main" id="{0AE5DB32-7BEA-D691-0F38-04324626C77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5400000">
            <a:off x="4656138" y="724430"/>
            <a:ext cx="4813300" cy="3609975"/>
          </a:xfrm>
          <a:prstGeom prst="rect">
            <a:avLst/>
          </a:prstGeom>
        </p:spPr>
      </p:pic>
      <p:pic>
        <p:nvPicPr>
          <p:cNvPr id="9" name="Picture 8" descr="A certificate with black and white border&#10;&#10;Description automatically generated">
            <a:extLst>
              <a:ext uri="{FF2B5EF4-FFF2-40B4-BE49-F238E27FC236}">
                <a16:creationId xmlns:a16="http://schemas.microsoft.com/office/drawing/2014/main" id="{5B2AD1A7-9C97-2AAC-2EB3-38B26C86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25378"/>
            <a:ext cx="4456643" cy="4084772"/>
          </a:xfrm>
          <a:prstGeom prst="rect">
            <a:avLst/>
          </a:prstGeom>
        </p:spPr>
      </p:pic>
    </p:spTree>
    <p:extLst>
      <p:ext uri="{BB962C8B-B14F-4D97-AF65-F5344CB8AC3E}">
        <p14:creationId xmlns:p14="http://schemas.microsoft.com/office/powerpoint/2010/main" val="2730471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3567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830997"/>
          </a:xfrm>
          <a:prstGeom prst="rect">
            <a:avLst/>
          </a:prstGeom>
          <a:noFill/>
        </p:spPr>
        <p:txBody>
          <a:bodyPr wrap="square" rtlCol="0">
            <a:spAutoFit/>
          </a:bodyPr>
          <a:lstStyle/>
          <a:p>
            <a:pPr algn="ctr"/>
            <a:r>
              <a:rPr lang="en-US" sz="2400" b="1" dirty="0"/>
              <a:t>History on Display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close-up of a letter&#10;&#10;Description automatically generated">
            <a:extLst>
              <a:ext uri="{FF2B5EF4-FFF2-40B4-BE49-F238E27FC236}">
                <a16:creationId xmlns:a16="http://schemas.microsoft.com/office/drawing/2014/main" id="{C77473DE-A1DE-6442-3093-5008ABA0E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390" y="41710"/>
            <a:ext cx="2790810" cy="1102144"/>
          </a:xfrm>
          <a:prstGeom prst="rect">
            <a:avLst/>
          </a:prstGeom>
        </p:spPr>
      </p:pic>
      <p:pic>
        <p:nvPicPr>
          <p:cNvPr id="15" name="Picture 14" descr="A blue table with black text&#10;&#10;Description automatically generated">
            <a:extLst>
              <a:ext uri="{FF2B5EF4-FFF2-40B4-BE49-F238E27FC236}">
                <a16:creationId xmlns:a16="http://schemas.microsoft.com/office/drawing/2014/main" id="{56BBC5E4-4488-9322-AA43-6E5E5405C6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90" y="3014957"/>
            <a:ext cx="5991209" cy="1980497"/>
          </a:xfrm>
          <a:prstGeom prst="rect">
            <a:avLst/>
          </a:prstGeom>
        </p:spPr>
      </p:pic>
      <p:pic>
        <p:nvPicPr>
          <p:cNvPr id="17" name="Picture 16" descr="A list of school subjects&#10;&#10;Description automatically generated with medium confidence">
            <a:extLst>
              <a:ext uri="{FF2B5EF4-FFF2-40B4-BE49-F238E27FC236}">
                <a16:creationId xmlns:a16="http://schemas.microsoft.com/office/drawing/2014/main" id="{AFAF3610-D895-0ADA-E730-1428FEFC8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594" y="1087381"/>
            <a:ext cx="4695810" cy="1846036"/>
          </a:xfrm>
          <a:prstGeom prst="rect">
            <a:avLst/>
          </a:prstGeom>
        </p:spPr>
      </p:pic>
      <p:pic>
        <p:nvPicPr>
          <p:cNvPr id="6" name="Picture 5">
            <a:extLst>
              <a:ext uri="{FF2B5EF4-FFF2-40B4-BE49-F238E27FC236}">
                <a16:creationId xmlns:a16="http://schemas.microsoft.com/office/drawing/2014/main" id="{5D3D5C83-7214-6CEE-8CAC-A4A8A09E6369}"/>
              </a:ext>
            </a:extLst>
          </p:cNvPr>
          <p:cNvPicPr>
            <a:picLocks noChangeAspect="1"/>
          </p:cNvPicPr>
          <p:nvPr/>
        </p:nvPicPr>
        <p:blipFill>
          <a:blip r:embed="rId6"/>
          <a:stretch>
            <a:fillRect/>
          </a:stretch>
        </p:blipFill>
        <p:spPr>
          <a:xfrm>
            <a:off x="6302390" y="361950"/>
            <a:ext cx="2610214" cy="4296375"/>
          </a:xfrm>
          <a:prstGeom prst="rect">
            <a:avLst/>
          </a:prstGeom>
        </p:spPr>
      </p:pic>
    </p:spTree>
    <p:extLst>
      <p:ext uri="{BB962C8B-B14F-4D97-AF65-F5344CB8AC3E}">
        <p14:creationId xmlns:p14="http://schemas.microsoft.com/office/powerpoint/2010/main" val="1334594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1.48148E-6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8" name="Picture 7" descr="A screenshot of a phone&#10;&#10;Description automatically generated">
            <a:extLst>
              <a:ext uri="{FF2B5EF4-FFF2-40B4-BE49-F238E27FC236}">
                <a16:creationId xmlns:a16="http://schemas.microsoft.com/office/drawing/2014/main" id="{4C37108E-6890-4633-3F02-E60B45862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954" y="133350"/>
            <a:ext cx="5506218" cy="828791"/>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383312" y="1059061"/>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448347" y="2419350"/>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4"/>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448347" y="3558123"/>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
        <p:nvSpPr>
          <p:cNvPr id="3" name="TextBox 2">
            <a:extLst>
              <a:ext uri="{FF2B5EF4-FFF2-40B4-BE49-F238E27FC236}">
                <a16:creationId xmlns:a16="http://schemas.microsoft.com/office/drawing/2014/main" id="{9948157E-F6D9-7964-71CB-7A0919C8A315}"/>
              </a:ext>
            </a:extLst>
          </p:cNvPr>
          <p:cNvSpPr txBox="1"/>
          <p:nvPr/>
        </p:nvSpPr>
        <p:spPr>
          <a:xfrm>
            <a:off x="2895600" y="4400550"/>
            <a:ext cx="4724400" cy="707886"/>
          </a:xfrm>
          <a:prstGeom prst="rect">
            <a:avLst/>
          </a:prstGeom>
          <a:noFill/>
        </p:spPr>
        <p:txBody>
          <a:bodyPr wrap="square" rtlCol="0">
            <a:spAutoFit/>
          </a:bodyPr>
          <a:lstStyle/>
          <a:p>
            <a:pPr algn="ctr"/>
            <a:r>
              <a:rPr lang="en-US" sz="2000" b="1" dirty="0">
                <a:solidFill>
                  <a:srgbClr val="FF0000"/>
                </a:solidFill>
                <a:latin typeface="Engravers MT" panose="02090707080505020304" pitchFamily="18" charset="0"/>
                <a:ea typeface="AlleyOop" pitchFamily="2" charset="0"/>
              </a:rPr>
              <a:t>How can you help us?   Let’s Chat!</a:t>
            </a:r>
          </a:p>
        </p:txBody>
      </p:sp>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2023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FY2023</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and a signature&#10;&#10;Description automatically generated">
            <a:extLst>
              <a:ext uri="{FF2B5EF4-FFF2-40B4-BE49-F238E27FC236}">
                <a16:creationId xmlns:a16="http://schemas.microsoft.com/office/drawing/2014/main" id="{600246E9-F1EF-8803-5D00-7E7AB11A8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0"/>
            <a:ext cx="3947035" cy="5143500"/>
          </a:xfrm>
          <a:prstGeom prst="rect">
            <a:avLst/>
          </a:prstGeom>
        </p:spPr>
      </p:pic>
      <p:pic>
        <p:nvPicPr>
          <p:cNvPr id="6" name="Picture 5" descr="A close-up of a document&#10;&#10;Description automatically generated">
            <a:extLst>
              <a:ext uri="{FF2B5EF4-FFF2-40B4-BE49-F238E27FC236}">
                <a16:creationId xmlns:a16="http://schemas.microsoft.com/office/drawing/2014/main" id="{46F64C91-1D9C-DBCF-ED59-A65B5DFB2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6" y="0"/>
            <a:ext cx="4023195"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2023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337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2023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56</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18</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35</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2024 Annual Meeting</a:t>
            </a:r>
          </a:p>
        </p:txBody>
      </p:sp>
      <p:pic>
        <p:nvPicPr>
          <p:cNvPr id="4" name="Picture 3" descr="A pie chart and a diagram&#10;&#10;Description automatically generated">
            <a:extLst>
              <a:ext uri="{FF2B5EF4-FFF2-40B4-BE49-F238E27FC236}">
                <a16:creationId xmlns:a16="http://schemas.microsoft.com/office/drawing/2014/main" id="{06AD6950-B996-3494-F48E-1EB8F38DB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47" y="515569"/>
            <a:ext cx="7911106" cy="4464947"/>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13282</TotalTime>
  <Words>1303</Words>
  <Application>Microsoft Office PowerPoint</Application>
  <PresentationFormat>On-screen Show (16:9)</PresentationFormat>
  <Paragraphs>126</Paragraphs>
  <Slides>26</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Elephant</vt:lpstr>
      <vt:lpstr>Engravers MT</vt:lpstr>
      <vt:lpstr>Fondamento</vt:lpstr>
      <vt:lpstr>Helvetica Neue</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491</cp:revision>
  <cp:lastPrinted>2024-03-07T16:53:54Z</cp:lastPrinted>
  <dcterms:created xsi:type="dcterms:W3CDTF">2014-01-26T14:33:15Z</dcterms:created>
  <dcterms:modified xsi:type="dcterms:W3CDTF">2024-03-07T16:58:59Z</dcterms:modified>
</cp:coreProperties>
</file>