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92" r:id="rId2"/>
    <p:sldId id="263" r:id="rId3"/>
    <p:sldId id="266" r:id="rId4"/>
    <p:sldId id="301" r:id="rId5"/>
    <p:sldId id="303" r:id="rId6"/>
    <p:sldId id="293" r:id="rId7"/>
    <p:sldId id="335" r:id="rId8"/>
    <p:sldId id="308" r:id="rId9"/>
    <p:sldId id="265" r:id="rId10"/>
    <p:sldId id="283" r:id="rId11"/>
    <p:sldId id="258" r:id="rId12"/>
    <p:sldId id="277" r:id="rId13"/>
    <p:sldId id="278" r:id="rId14"/>
    <p:sldId id="264" r:id="rId15"/>
    <p:sldId id="310" r:id="rId16"/>
    <p:sldId id="291" r:id="rId17"/>
    <p:sldId id="324" r:id="rId18"/>
    <p:sldId id="267" r:id="rId19"/>
    <p:sldId id="296" r:id="rId20"/>
    <p:sldId id="326" r:id="rId21"/>
    <p:sldId id="260" r:id="rId22"/>
    <p:sldId id="339" r:id="rId23"/>
    <p:sldId id="290" r:id="rId24"/>
    <p:sldId id="288" r:id="rId25"/>
    <p:sldId id="274" r:id="rId26"/>
    <p:sldId id="295" r:id="rId27"/>
    <p:sldId id="340" r:id="rId28"/>
    <p:sldId id="332" r:id="rId29"/>
    <p:sldId id="338" r:id="rId30"/>
    <p:sldId id="344" r:id="rId31"/>
    <p:sldId id="343" r:id="rId32"/>
    <p:sldId id="336" r:id="rId33"/>
    <p:sldId id="294" r:id="rId34"/>
    <p:sldId id="327" r:id="rId35"/>
    <p:sldId id="320" r:id="rId36"/>
    <p:sldId id="321" r:id="rId37"/>
    <p:sldId id="323" r:id="rId38"/>
    <p:sldId id="286" r:id="rId39"/>
    <p:sldId id="284" r:id="rId40"/>
    <p:sldId id="337" r:id="rId41"/>
    <p:sldId id="318" r:id="rId42"/>
    <p:sldId id="333" r:id="rId43"/>
    <p:sldId id="282" r:id="rId44"/>
    <p:sldId id="341" r:id="rId45"/>
    <p:sldId id="342" r:id="rId46"/>
    <p:sldId id="345" r:id="rId47"/>
    <p:sldId id="346" r:id="rId48"/>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varScale="1">
        <p:scale>
          <a:sx n="105" d="100"/>
          <a:sy n="105" d="100"/>
        </p:scale>
        <p:origin x="360"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6/6/2023</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13</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1968-2019 (20200302)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1036629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17</a:t>
            </a:fld>
            <a:endParaRPr lang="en-US" dirty="0"/>
          </a:p>
        </p:txBody>
      </p:sp>
    </p:spTree>
    <p:extLst>
      <p:ext uri="{BB962C8B-B14F-4D97-AF65-F5344CB8AC3E}">
        <p14:creationId xmlns:p14="http://schemas.microsoft.com/office/powerpoint/2010/main" val="95564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44</a:t>
            </a:fld>
            <a:endParaRPr lang="en-US" dirty="0"/>
          </a:p>
        </p:txBody>
      </p:sp>
    </p:spTree>
    <p:extLst>
      <p:ext uri="{BB962C8B-B14F-4D97-AF65-F5344CB8AC3E}">
        <p14:creationId xmlns:p14="http://schemas.microsoft.com/office/powerpoint/2010/main" val="81200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6/6/2023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6/6/2023</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jpg"/></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openclipart.org/detail/70417/home-clipart-by-netalloy" TargetMode="External"/><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2023 Annual Meeting</a:t>
            </a:r>
          </a:p>
        </p:txBody>
      </p:sp>
      <p:pic>
        <p:nvPicPr>
          <p:cNvPr id="5" name="Picture 4" descr="Table&#10;&#10;Description automatically generated">
            <a:extLst>
              <a:ext uri="{FF2B5EF4-FFF2-40B4-BE49-F238E27FC236}">
                <a16:creationId xmlns:a16="http://schemas.microsoft.com/office/drawing/2014/main" id="{5773A624-184A-3725-59E7-0A22408B0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22443"/>
            <a:ext cx="7806337" cy="4426185"/>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Business Report - Reviewing 2022 – Major Expense Categories</a:t>
            </a:r>
          </a:p>
        </p:txBody>
      </p:sp>
      <p:pic>
        <p:nvPicPr>
          <p:cNvPr id="4" name="Picture 3" descr="Chart, pie chart&#10;&#10;Description automatically generated">
            <a:extLst>
              <a:ext uri="{FF2B5EF4-FFF2-40B4-BE49-F238E27FC236}">
                <a16:creationId xmlns:a16="http://schemas.microsoft.com/office/drawing/2014/main" id="{1A074A3D-C270-4B30-3214-9D103AEEA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681" y="599441"/>
            <a:ext cx="7402929" cy="4486909"/>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p:txBody>
      </p:sp>
      <p:pic>
        <p:nvPicPr>
          <p:cNvPr id="7" name="Picture 6" descr="Chart, bar chart&#10;&#10;Description automatically generated">
            <a:extLst>
              <a:ext uri="{FF2B5EF4-FFF2-40B4-BE49-F238E27FC236}">
                <a16:creationId xmlns:a16="http://schemas.microsoft.com/office/drawing/2014/main" id="{243AADF7-5663-3429-1348-1D4DBFEDD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468" y="653939"/>
            <a:ext cx="7983064" cy="4391638"/>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p:txBody>
      </p:sp>
      <p:pic>
        <p:nvPicPr>
          <p:cNvPr id="4" name="Picture 3" descr="Chart, bar chart, histogram&#10;&#10;Description automatically generated">
            <a:extLst>
              <a:ext uri="{FF2B5EF4-FFF2-40B4-BE49-F238E27FC236}">
                <a16:creationId xmlns:a16="http://schemas.microsoft.com/office/drawing/2014/main" id="{04B231EA-FA17-6833-8EDD-AEBA8D72A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42" y="671214"/>
            <a:ext cx="7821116" cy="4315427"/>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p:txBody>
      </p:sp>
      <p:pic>
        <p:nvPicPr>
          <p:cNvPr id="5" name="Picture 4" descr="Chart, bar chart&#10;&#10;Description automatically generated">
            <a:extLst>
              <a:ext uri="{FF2B5EF4-FFF2-40B4-BE49-F238E27FC236}">
                <a16:creationId xmlns:a16="http://schemas.microsoft.com/office/drawing/2014/main" id="{B131CBDB-EEBC-4B75-A10C-430AD8A2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585" y="742950"/>
            <a:ext cx="6763694" cy="4258269"/>
          </a:xfrm>
          <a:prstGeom prst="rect">
            <a:avLst/>
          </a:prstGeom>
        </p:spPr>
      </p:pic>
      <p:cxnSp>
        <p:nvCxnSpPr>
          <p:cNvPr id="7" name="Straight Connector 6">
            <a:extLst>
              <a:ext uri="{FF2B5EF4-FFF2-40B4-BE49-F238E27FC236}">
                <a16:creationId xmlns:a16="http://schemas.microsoft.com/office/drawing/2014/main" id="{CCDE87A2-9953-4817-8EAC-36F73F044D97}"/>
              </a:ext>
            </a:extLst>
          </p:cNvPr>
          <p:cNvCxnSpPr/>
          <p:nvPr/>
        </p:nvCxnSpPr>
        <p:spPr>
          <a:xfrm>
            <a:off x="5562600" y="4781550"/>
            <a:ext cx="381000" cy="0"/>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5467AA00-CF85-4932-8B30-7CEA224DC1BF}"/>
              </a:ext>
            </a:extLst>
          </p:cNvPr>
          <p:cNvSpPr txBox="1"/>
          <p:nvPr/>
        </p:nvSpPr>
        <p:spPr>
          <a:xfrm>
            <a:off x="6019800" y="4629150"/>
            <a:ext cx="1828800" cy="246221"/>
          </a:xfrm>
          <a:prstGeom prst="rect">
            <a:avLst/>
          </a:prstGeom>
          <a:noFill/>
        </p:spPr>
        <p:txBody>
          <a:bodyPr wrap="square" rtlCol="0">
            <a:spAutoFit/>
          </a:bodyPr>
          <a:lstStyle/>
          <a:p>
            <a:r>
              <a:rPr lang="en-US" sz="1000" b="1" dirty="0"/>
              <a:t>National Cremation Averages</a:t>
            </a:r>
          </a:p>
        </p:txBody>
      </p:sp>
    </p:spTree>
    <p:extLst>
      <p:ext uri="{BB962C8B-B14F-4D97-AF65-F5344CB8AC3E}">
        <p14:creationId xmlns:p14="http://schemas.microsoft.com/office/powerpoint/2010/main" val="224840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600986"/>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dirty="0">
                <a:solidFill>
                  <a:schemeClr val="bg1">
                    <a:lumMod val="50000"/>
                  </a:schemeClr>
                </a:solidFill>
              </a:rPr>
              <a:t>Introduction – About Us and NY Cemetery Law</a:t>
            </a:r>
            <a:endParaRPr lang="en-US" sz="1600" b="1" dirty="0">
              <a:solidFill>
                <a:schemeClr val="bg1">
                  <a:lumMod val="50000"/>
                </a:schemeClr>
              </a:solidFill>
            </a:endParaRPr>
          </a:p>
          <a:p>
            <a:pPr marL="285750" indent="-285750">
              <a:buFont typeface="Arial" panose="020B0604020202020204" pitchFamily="34" charset="0"/>
              <a:buChar char="•"/>
            </a:pPr>
            <a:r>
              <a:rPr lang="en-US" sz="1600" dirty="0">
                <a:solidFill>
                  <a:schemeClr val="bg1">
                    <a:lumMod val="50000"/>
                  </a:schemeClr>
                </a:solidFill>
              </a:rPr>
              <a:t>Secretary – Read minutes from 2022 Annual Meeting</a:t>
            </a:r>
          </a:p>
          <a:p>
            <a:pPr marL="285750" indent="-285750">
              <a:buFont typeface="Arial" panose="020B0604020202020204" pitchFamily="34" charset="0"/>
              <a:buChar char="•"/>
            </a:pPr>
            <a:r>
              <a:rPr lang="en-US" sz="1600" dirty="0">
                <a:solidFill>
                  <a:schemeClr val="bg1">
                    <a:lumMod val="50000"/>
                  </a:schemeClr>
                </a:solidFill>
              </a:rPr>
              <a:t>Treasurer – Business report for FY2022</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FY2022</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Right Arrow 6"/>
          <p:cNvSpPr/>
          <p:nvPr/>
        </p:nvSpPr>
        <p:spPr>
          <a:xfrm>
            <a:off x="160601" y="2296495"/>
            <a:ext cx="383407" cy="167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45686D3-06AD-42EA-867A-C51E7747D8B6}"/>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pic>
        <p:nvPicPr>
          <p:cNvPr id="9" name="Picture 8">
            <a:extLst>
              <a:ext uri="{FF2B5EF4-FFF2-40B4-BE49-F238E27FC236}">
                <a16:creationId xmlns:a16="http://schemas.microsoft.com/office/drawing/2014/main" id="{CAEFA2C6-8297-4D9E-BAF0-0861619702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941" y="171895"/>
            <a:ext cx="890513" cy="875855"/>
          </a:xfrm>
          <a:prstGeom prst="rect">
            <a:avLst/>
          </a:prstGeom>
        </p:spPr>
      </p:pic>
    </p:spTree>
    <p:extLst>
      <p:ext uri="{BB962C8B-B14F-4D97-AF65-F5344CB8AC3E}">
        <p14:creationId xmlns:p14="http://schemas.microsoft.com/office/powerpoint/2010/main" val="118585070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Finance Report - Reviewing 2022 –  Investment Year Performance</a:t>
            </a:r>
          </a:p>
        </p:txBody>
      </p:sp>
      <p:pic>
        <p:nvPicPr>
          <p:cNvPr id="3" name="Picture 2" descr="Chart, line chart&#10;&#10;Description automatically generated">
            <a:extLst>
              <a:ext uri="{FF2B5EF4-FFF2-40B4-BE49-F238E27FC236}">
                <a16:creationId xmlns:a16="http://schemas.microsoft.com/office/drawing/2014/main" id="{EDEB181A-F114-72D9-A905-E85D90CB5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971550"/>
            <a:ext cx="8534400" cy="3478202"/>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Finance Report - Reviewing 2022 – Investment Year Performance</a:t>
            </a:r>
          </a:p>
        </p:txBody>
      </p:sp>
      <p:pic>
        <p:nvPicPr>
          <p:cNvPr id="4" name="Picture 3" descr="Table&#10;&#10;Description automatically generated">
            <a:extLst>
              <a:ext uri="{FF2B5EF4-FFF2-40B4-BE49-F238E27FC236}">
                <a16:creationId xmlns:a16="http://schemas.microsoft.com/office/drawing/2014/main" id="{603CA8B8-6E2C-31D5-CDFC-0486CB34B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592" y="855880"/>
            <a:ext cx="8602815" cy="4235837"/>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838200" y="285750"/>
            <a:ext cx="3352800" cy="2677656"/>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sz="2400" dirty="0"/>
              <a:t>Superintendent</a:t>
            </a:r>
          </a:p>
          <a:p>
            <a:pPr marL="342900" indent="-342900">
              <a:buFont typeface="Arial" panose="020B0604020202020204" pitchFamily="34" charset="0"/>
              <a:buChar char="•"/>
            </a:pPr>
            <a:r>
              <a:rPr lang="en-US" sz="2400" dirty="0"/>
              <a:t>Sunshine</a:t>
            </a:r>
          </a:p>
          <a:p>
            <a:pPr marL="342900" indent="-342900">
              <a:buFont typeface="Arial" panose="020B0604020202020204" pitchFamily="34" charset="0"/>
              <a:buChar char="•"/>
            </a:pPr>
            <a:r>
              <a:rPr lang="en-US" sz="2400" dirty="0"/>
              <a:t>Grounds</a:t>
            </a:r>
          </a:p>
          <a:p>
            <a:pPr marL="342900" indent="-342900">
              <a:buFont typeface="Arial" panose="020B0604020202020204" pitchFamily="34" charset="0"/>
              <a:buChar char="•"/>
            </a:pPr>
            <a:r>
              <a:rPr lang="en-US" sz="2400" dirty="0"/>
              <a:t>Nominating</a:t>
            </a:r>
          </a:p>
          <a:p>
            <a:pPr marL="342900" indent="-342900">
              <a:buFont typeface="Arial" panose="020B0604020202020204" pitchFamily="34" charset="0"/>
              <a:buChar char="•"/>
            </a:pPr>
            <a:r>
              <a:rPr lang="en-US" sz="2400" dirty="0"/>
              <a:t>Web and Data Base</a:t>
            </a:r>
          </a:p>
          <a:p>
            <a:pPr marL="342900" indent="-342900">
              <a:buFont typeface="Arial" panose="020B0604020202020204" pitchFamily="34" charset="0"/>
              <a:buChar char="•"/>
            </a:pPr>
            <a:r>
              <a:rPr lang="en-US" sz="2400" dirty="0"/>
              <a:t>Donations</a:t>
            </a:r>
          </a:p>
        </p:txBody>
      </p:sp>
      <p:pic>
        <p:nvPicPr>
          <p:cNvPr id="6" name="Picture 5">
            <a:extLst>
              <a:ext uri="{FF2B5EF4-FFF2-40B4-BE49-F238E27FC236}">
                <a16:creationId xmlns:a16="http://schemas.microsoft.com/office/drawing/2014/main" id="{653CD514-B1DA-4778-95B3-7DFD8F52C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3105150"/>
            <a:ext cx="1481328" cy="1456944"/>
          </a:xfrm>
          <a:prstGeom prst="rect">
            <a:avLst/>
          </a:prstGeom>
        </p:spPr>
      </p:pic>
    </p:spTree>
    <p:extLst>
      <p:ext uri="{BB962C8B-B14F-4D97-AF65-F5344CB8AC3E}">
        <p14:creationId xmlns:p14="http://schemas.microsoft.com/office/powerpoint/2010/main" val="401805903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2023 Annual Meeting – Nominating: Officers &amp; Directors</a:t>
            </a:r>
          </a:p>
        </p:txBody>
      </p:sp>
      <p:sp>
        <p:nvSpPr>
          <p:cNvPr id="3" name="TextBox 2"/>
          <p:cNvSpPr txBox="1"/>
          <p:nvPr/>
        </p:nvSpPr>
        <p:spPr>
          <a:xfrm>
            <a:off x="319429" y="948213"/>
            <a:ext cx="2516010" cy="2246769"/>
          </a:xfrm>
          <a:prstGeom prst="rect">
            <a:avLst/>
          </a:prstGeom>
          <a:noFill/>
        </p:spPr>
        <p:txBody>
          <a:bodyPr wrap="none" rtlCol="0">
            <a:spAutoFit/>
          </a:bodyPr>
          <a:lstStyle/>
          <a:p>
            <a:r>
              <a:rPr lang="en-US" sz="2000" b="1" dirty="0">
                <a:solidFill>
                  <a:srgbClr val="0000FF"/>
                </a:solidFill>
              </a:rPr>
              <a:t>Officers: </a:t>
            </a:r>
            <a:r>
              <a:rPr lang="en-US" sz="2000" dirty="0">
                <a:solidFill>
                  <a:srgbClr val="0000FF"/>
                </a:solidFill>
              </a:rPr>
              <a:t>(1 Year Term)</a:t>
            </a:r>
          </a:p>
          <a:p>
            <a:r>
              <a:rPr lang="en-US" sz="2000" dirty="0"/>
              <a:t>President</a:t>
            </a:r>
          </a:p>
          <a:p>
            <a:r>
              <a:rPr lang="en-US" sz="2000" dirty="0"/>
              <a:t>1</a:t>
            </a:r>
            <a:r>
              <a:rPr lang="en-US" sz="2000" baseline="30000" dirty="0"/>
              <a:t>st</a:t>
            </a:r>
            <a:r>
              <a:rPr lang="en-US" sz="2000" dirty="0"/>
              <a:t> Vice President</a:t>
            </a:r>
          </a:p>
          <a:p>
            <a:r>
              <a:rPr lang="en-US" sz="2000" dirty="0"/>
              <a:t>2</a:t>
            </a:r>
            <a:r>
              <a:rPr lang="en-US" sz="2000" baseline="30000" dirty="0"/>
              <a:t>nd</a:t>
            </a:r>
            <a:r>
              <a:rPr lang="en-US" sz="2000" dirty="0"/>
              <a:t> Vice President</a:t>
            </a:r>
          </a:p>
          <a:p>
            <a:r>
              <a:rPr lang="en-US" sz="2000" dirty="0"/>
              <a:t>Superintendent</a:t>
            </a:r>
          </a:p>
          <a:p>
            <a:r>
              <a:rPr lang="en-US" sz="2000" dirty="0"/>
              <a:t>Secretary</a:t>
            </a:r>
          </a:p>
          <a:p>
            <a:r>
              <a:rPr lang="en-US" sz="2000" dirty="0"/>
              <a:t>Treasurer</a:t>
            </a:r>
          </a:p>
        </p:txBody>
      </p:sp>
      <p:sp>
        <p:nvSpPr>
          <p:cNvPr id="4" name="TextBox 3"/>
          <p:cNvSpPr txBox="1"/>
          <p:nvPr/>
        </p:nvSpPr>
        <p:spPr>
          <a:xfrm>
            <a:off x="2835439" y="964332"/>
            <a:ext cx="2895600" cy="2554545"/>
          </a:xfrm>
          <a:prstGeom prst="rect">
            <a:avLst/>
          </a:prstGeom>
          <a:noFill/>
        </p:spPr>
        <p:txBody>
          <a:bodyPr wrap="square" rtlCol="0">
            <a:spAutoFit/>
          </a:bodyPr>
          <a:lstStyle/>
          <a:p>
            <a:r>
              <a:rPr lang="en-US" sz="2000" b="1" dirty="0">
                <a:solidFill>
                  <a:srgbClr val="0000FF"/>
                </a:solidFill>
              </a:rPr>
              <a:t>Directors: </a:t>
            </a:r>
            <a:r>
              <a:rPr lang="en-US" sz="2000" dirty="0">
                <a:solidFill>
                  <a:srgbClr val="0000FF"/>
                </a:solidFill>
              </a:rPr>
              <a:t>(3 Year Term)</a:t>
            </a:r>
          </a:p>
          <a:p>
            <a:pPr marL="285750" indent="-285750">
              <a:buFont typeface="Arial" panose="020B0604020202020204" pitchFamily="34" charset="0"/>
              <a:buChar char="•"/>
            </a:pPr>
            <a:r>
              <a:rPr lang="en-US" sz="2000" dirty="0"/>
              <a:t>Gary Stockmaster</a:t>
            </a:r>
          </a:p>
          <a:p>
            <a:pPr marL="285750" indent="-285750">
              <a:buFont typeface="Arial" panose="020B0604020202020204" pitchFamily="34" charset="0"/>
              <a:buChar char="•"/>
            </a:pPr>
            <a:r>
              <a:rPr lang="en-US" sz="2000" dirty="0"/>
              <a:t>Carol Feasel</a:t>
            </a:r>
          </a:p>
          <a:p>
            <a:pPr marL="285750" indent="-285750">
              <a:buFont typeface="Arial" panose="020B0604020202020204" pitchFamily="34" charset="0"/>
              <a:buChar char="•"/>
            </a:pPr>
            <a:r>
              <a:rPr lang="en-US" sz="2000" dirty="0"/>
              <a:t>Margaret Hayes</a:t>
            </a:r>
          </a:p>
          <a:p>
            <a:pPr marL="285750" indent="-285750">
              <a:buFont typeface="Arial" panose="020B0604020202020204" pitchFamily="34" charset="0"/>
              <a:buChar char="•"/>
            </a:pPr>
            <a:r>
              <a:rPr lang="en-US" sz="2000" i="1" dirty="0"/>
              <a:t>Scott Nevol</a:t>
            </a:r>
          </a:p>
          <a:p>
            <a:pPr marL="285750" indent="-285750">
              <a:buFont typeface="Arial" panose="020B0604020202020204" pitchFamily="34" charset="0"/>
              <a:buChar char="•"/>
            </a:pPr>
            <a:r>
              <a:rPr lang="en-US" sz="2000" dirty="0"/>
              <a:t> </a:t>
            </a:r>
          </a:p>
          <a:p>
            <a:r>
              <a:rPr lang="en-US" sz="2000" i="1" dirty="0"/>
              <a:t>1 – Open Position</a:t>
            </a:r>
          </a:p>
          <a:p>
            <a:endParaRPr lang="en-US" sz="2000" dirty="0"/>
          </a:p>
        </p:txBody>
      </p:sp>
      <p:pic>
        <p:nvPicPr>
          <p:cNvPr id="6" name="Picture 5" descr="Table&#10;&#10;Description automatically generated">
            <a:extLst>
              <a:ext uri="{FF2B5EF4-FFF2-40B4-BE49-F238E27FC236}">
                <a16:creationId xmlns:a16="http://schemas.microsoft.com/office/drawing/2014/main" id="{4D281A23-BD48-488F-A800-5E07AE3BD3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984848"/>
            <a:ext cx="2225832" cy="2862322"/>
          </a:xfrm>
          <a:prstGeom prst="rect">
            <a:avLst/>
          </a:prstGeom>
        </p:spPr>
      </p:pic>
      <p:pic>
        <p:nvPicPr>
          <p:cNvPr id="9" name="Picture 8" descr="Table&#10;&#10;Description automatically generated">
            <a:extLst>
              <a:ext uri="{FF2B5EF4-FFF2-40B4-BE49-F238E27FC236}">
                <a16:creationId xmlns:a16="http://schemas.microsoft.com/office/drawing/2014/main" id="{65D64CE1-4B65-4B59-8F1E-E173D5CBB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4085" y="3915352"/>
            <a:ext cx="4940846" cy="1126119"/>
          </a:xfrm>
          <a:prstGeom prst="rect">
            <a:avLst/>
          </a:prstGeom>
        </p:spPr>
      </p:pic>
      <p:sp>
        <p:nvSpPr>
          <p:cNvPr id="10" name="TextBox 9">
            <a:extLst>
              <a:ext uri="{FF2B5EF4-FFF2-40B4-BE49-F238E27FC236}">
                <a16:creationId xmlns:a16="http://schemas.microsoft.com/office/drawing/2014/main" id="{879E4FAE-3D81-4B4F-A243-85D621218E00}"/>
              </a:ext>
            </a:extLst>
          </p:cNvPr>
          <p:cNvSpPr txBox="1"/>
          <p:nvPr/>
        </p:nvSpPr>
        <p:spPr>
          <a:xfrm>
            <a:off x="2454439" y="3522190"/>
            <a:ext cx="3276600" cy="369332"/>
          </a:xfrm>
          <a:prstGeom prst="rect">
            <a:avLst/>
          </a:prstGeom>
          <a:noFill/>
        </p:spPr>
        <p:txBody>
          <a:bodyPr wrap="square" rtlCol="0">
            <a:spAutoFit/>
          </a:bodyPr>
          <a:lstStyle/>
          <a:p>
            <a:r>
              <a:rPr lang="en-US" b="1" dirty="0">
                <a:solidFill>
                  <a:srgbClr val="0000FF"/>
                </a:solidFill>
              </a:rPr>
              <a:t>Leadership Rotation Schedule:</a:t>
            </a:r>
          </a:p>
        </p:txBody>
      </p:sp>
    </p:spTree>
    <p:extLst>
      <p:ext uri="{BB962C8B-B14F-4D97-AF65-F5344CB8AC3E}">
        <p14:creationId xmlns:p14="http://schemas.microsoft.com/office/powerpoint/2010/main" val="267138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B7CA7DC-412F-42A7-AB11-F23F4BBB95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0046" y="60081"/>
            <a:ext cx="1766708" cy="5083419"/>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spTree>
    <p:extLst>
      <p:ext uri="{BB962C8B-B14F-4D97-AF65-F5344CB8AC3E}">
        <p14:creationId xmlns:p14="http://schemas.microsoft.com/office/powerpoint/2010/main" val="2355179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75D0AA18-055D-E88A-632F-3A2B77D59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923857"/>
            <a:ext cx="6772678" cy="4135133"/>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b="1" dirty="0"/>
              <a:t>Web Site Traffic</a:t>
            </a:r>
          </a:p>
        </p:txBody>
      </p:sp>
    </p:spTree>
    <p:extLst>
      <p:ext uri="{BB962C8B-B14F-4D97-AF65-F5344CB8AC3E}">
        <p14:creationId xmlns:p14="http://schemas.microsoft.com/office/powerpoint/2010/main" val="1714475104"/>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60" y="1504950"/>
            <a:ext cx="2925938" cy="2876550"/>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1Q 2023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25E0B9B-0840-4C6C-B636-912BC89B3236}"/>
              </a:ext>
            </a:extLst>
          </p:cNvPr>
          <p:cNvSpPr txBox="1"/>
          <p:nvPr/>
        </p:nvSpPr>
        <p:spPr>
          <a:xfrm>
            <a:off x="1676400" y="4759528"/>
            <a:ext cx="1752600" cy="276999"/>
          </a:xfrm>
          <a:prstGeom prst="rect">
            <a:avLst/>
          </a:prstGeom>
          <a:noFill/>
        </p:spPr>
        <p:txBody>
          <a:bodyPr wrap="square" rtlCol="0">
            <a:spAutoFit/>
          </a:bodyPr>
          <a:lstStyle/>
          <a:p>
            <a:pPr algn="ctr"/>
            <a:r>
              <a:rPr lang="en-US" sz="1200" b="1" dirty="0"/>
              <a:t>March 1, 2023</a:t>
            </a:r>
          </a:p>
        </p:txBody>
      </p:sp>
      <p:pic>
        <p:nvPicPr>
          <p:cNvPr id="7" name="Picture 6">
            <a:extLst>
              <a:ext uri="{FF2B5EF4-FFF2-40B4-BE49-F238E27FC236}">
                <a16:creationId xmlns:a16="http://schemas.microsoft.com/office/drawing/2014/main" id="{29F8B3EA-1150-49A2-A961-D8E3B945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585" y="1504950"/>
            <a:ext cx="2376253" cy="2337138"/>
          </a:xfrm>
          <a:prstGeom prst="rect">
            <a:avLst/>
          </a:prstGeom>
        </p:spPr>
      </p:pic>
    </p:spTree>
    <p:extLst>
      <p:ext uri="{BB962C8B-B14F-4D97-AF65-F5344CB8AC3E}">
        <p14:creationId xmlns:p14="http://schemas.microsoft.com/office/powerpoint/2010/main" val="28671222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2023</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2023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2" name="Right Arrow 1"/>
          <p:cNvSpPr/>
          <p:nvPr/>
        </p:nvSpPr>
        <p:spPr>
          <a:xfrm>
            <a:off x="152400" y="16573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Tree>
    <p:extLst>
      <p:ext uri="{BB962C8B-B14F-4D97-AF65-F5344CB8AC3E}">
        <p14:creationId xmlns:p14="http://schemas.microsoft.com/office/powerpoint/2010/main" val="35054118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4Q</a:t>
            </a:r>
            <a:r>
              <a:rPr lang="en-US" dirty="0"/>
              <a:t> </a:t>
            </a:r>
            <a:r>
              <a:rPr lang="en-US" b="1" dirty="0"/>
              <a:t>2022 Directors Meeting</a:t>
            </a:r>
          </a:p>
        </p:txBody>
      </p:sp>
      <p:pic>
        <p:nvPicPr>
          <p:cNvPr id="4" name="Picture 3" descr="Graphical user interface, application, table&#10;&#10;Description automatically generated">
            <a:extLst>
              <a:ext uri="{FF2B5EF4-FFF2-40B4-BE49-F238E27FC236}">
                <a16:creationId xmlns:a16="http://schemas.microsoft.com/office/drawing/2014/main" id="{36F721D5-FAEF-0936-5B1D-1559E0F88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716958"/>
            <a:ext cx="3245905" cy="4248150"/>
          </a:xfrm>
          <a:prstGeom prst="rect">
            <a:avLst/>
          </a:prstGeom>
        </p:spPr>
      </p:pic>
    </p:spTree>
    <p:extLst>
      <p:ext uri="{BB962C8B-B14F-4D97-AF65-F5344CB8AC3E}">
        <p14:creationId xmlns:p14="http://schemas.microsoft.com/office/powerpoint/2010/main" val="842075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2023</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2023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2" name="Right Arrow 1"/>
          <p:cNvSpPr/>
          <p:nvPr/>
        </p:nvSpPr>
        <p:spPr>
          <a:xfrm>
            <a:off x="141611" y="1885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Tree>
    <p:extLst>
      <p:ext uri="{BB962C8B-B14F-4D97-AF65-F5344CB8AC3E}">
        <p14:creationId xmlns:p14="http://schemas.microsoft.com/office/powerpoint/2010/main" val="481007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381000" y="742950"/>
            <a:ext cx="8534400" cy="1015663"/>
          </a:xfrm>
          <a:prstGeom prst="rect">
            <a:avLst/>
          </a:prstGeom>
          <a:noFill/>
        </p:spPr>
        <p:txBody>
          <a:bodyPr wrap="square" rtlCol="0">
            <a:spAutoFit/>
          </a:bodyPr>
          <a:lstStyle/>
          <a:p>
            <a:r>
              <a:rPr lang="en-US" sz="2400" b="1" dirty="0">
                <a:solidFill>
                  <a:srgbClr val="0000FF"/>
                </a:solidFill>
              </a:rPr>
              <a:t>2023 Business Forecast:</a:t>
            </a:r>
          </a:p>
          <a:p>
            <a:pPr marL="285750" indent="-285750">
              <a:buFont typeface="Arial" panose="020B0604020202020204" pitchFamily="34" charset="0"/>
              <a:buChar char="•"/>
            </a:pPr>
            <a:r>
              <a:rPr lang="en-US" dirty="0"/>
              <a:t>What does it cost to ‘run’ the cemetery?</a:t>
            </a:r>
          </a:p>
          <a:p>
            <a:endParaRPr lang="en-US" dirty="0"/>
          </a:p>
        </p:txBody>
      </p:sp>
      <p:pic>
        <p:nvPicPr>
          <p:cNvPr id="5" name="Picture 4" descr="Table&#10;&#10;Description automatically generated">
            <a:extLst>
              <a:ext uri="{FF2B5EF4-FFF2-40B4-BE49-F238E27FC236}">
                <a16:creationId xmlns:a16="http://schemas.microsoft.com/office/drawing/2014/main" id="{31FBE45B-9EA1-582D-3395-45B3D8C9C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04" y="1566722"/>
            <a:ext cx="8155259" cy="2757628"/>
          </a:xfrm>
          <a:prstGeom prst="rect">
            <a:avLst/>
          </a:prstGeom>
        </p:spPr>
      </p:pic>
      <p:sp>
        <p:nvSpPr>
          <p:cNvPr id="4" name="TextBox 3">
            <a:extLst>
              <a:ext uri="{FF2B5EF4-FFF2-40B4-BE49-F238E27FC236}">
                <a16:creationId xmlns:a16="http://schemas.microsoft.com/office/drawing/2014/main" id="{45150A22-C059-9D75-21D0-CC68E365B5AE}"/>
              </a:ext>
            </a:extLst>
          </p:cNvPr>
          <p:cNvSpPr txBox="1"/>
          <p:nvPr/>
        </p:nvSpPr>
        <p:spPr>
          <a:xfrm>
            <a:off x="838200" y="4324350"/>
            <a:ext cx="6324600" cy="584775"/>
          </a:xfrm>
          <a:prstGeom prst="rect">
            <a:avLst/>
          </a:prstGeom>
          <a:noFill/>
        </p:spPr>
        <p:txBody>
          <a:bodyPr wrap="square" rtlCol="0">
            <a:spAutoFit/>
          </a:bodyPr>
          <a:lstStyle/>
          <a:p>
            <a:r>
              <a:rPr lang="en-US" sz="3200" b="1" dirty="0">
                <a:solidFill>
                  <a:srgbClr val="C00000"/>
                </a:solidFill>
                <a:latin typeface="Arial" panose="020B0604020202020204" pitchFamily="34" charset="0"/>
                <a:ea typeface="AlleyOop" pitchFamily="2" charset="0"/>
                <a:cs typeface="Arial" panose="020B0604020202020204" pitchFamily="34" charset="0"/>
              </a:rPr>
              <a:t>How much do we want to sell?</a:t>
            </a:r>
          </a:p>
        </p:txBody>
      </p:sp>
    </p:spTree>
    <p:extLst>
      <p:ext uri="{BB962C8B-B14F-4D97-AF65-F5344CB8AC3E}">
        <p14:creationId xmlns:p14="http://schemas.microsoft.com/office/powerpoint/2010/main" val="300850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498BEB-B1F5-C577-0EFF-1D138A91EF05}"/>
              </a:ext>
            </a:extLst>
          </p:cNvPr>
          <p:cNvSpPr txBox="1"/>
          <p:nvPr/>
        </p:nvSpPr>
        <p:spPr>
          <a:xfrm>
            <a:off x="1143000" y="102870"/>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a:extLst>
              <a:ext uri="{FF2B5EF4-FFF2-40B4-BE49-F238E27FC236}">
                <a16:creationId xmlns:a16="http://schemas.microsoft.com/office/drawing/2014/main" id="{1FD2C463-42BD-B8B9-C3CC-B51CE42A55C6}"/>
              </a:ext>
            </a:extLst>
          </p:cNvPr>
          <p:cNvSpPr txBox="1"/>
          <p:nvPr/>
        </p:nvSpPr>
        <p:spPr>
          <a:xfrm>
            <a:off x="381000" y="742950"/>
            <a:ext cx="2362200" cy="1292662"/>
          </a:xfrm>
          <a:prstGeom prst="rect">
            <a:avLst/>
          </a:prstGeom>
          <a:noFill/>
        </p:spPr>
        <p:txBody>
          <a:bodyPr wrap="square" rtlCol="0">
            <a:spAutoFit/>
          </a:bodyPr>
          <a:lstStyle/>
          <a:p>
            <a:r>
              <a:rPr lang="en-US" sz="2400" b="1" dirty="0">
                <a:solidFill>
                  <a:srgbClr val="0000FF"/>
                </a:solidFill>
              </a:rPr>
              <a:t>2022 Expenses:</a:t>
            </a:r>
          </a:p>
          <a:p>
            <a:pPr marL="285750" indent="-285750">
              <a:buFont typeface="Arial" panose="020B0604020202020204" pitchFamily="34" charset="0"/>
              <a:buChar char="•"/>
            </a:pPr>
            <a:r>
              <a:rPr lang="en-US" dirty="0"/>
              <a:t>What does it cost to ‘run’ the cemetery?</a:t>
            </a:r>
          </a:p>
          <a:p>
            <a:endParaRPr lang="en-US" dirty="0"/>
          </a:p>
        </p:txBody>
      </p:sp>
      <p:pic>
        <p:nvPicPr>
          <p:cNvPr id="4" name="Picture 3">
            <a:extLst>
              <a:ext uri="{FF2B5EF4-FFF2-40B4-BE49-F238E27FC236}">
                <a16:creationId xmlns:a16="http://schemas.microsoft.com/office/drawing/2014/main" id="{CA5F4C5B-EAEB-2BB6-31FE-D28CB84C0393}"/>
              </a:ext>
            </a:extLst>
          </p:cNvPr>
          <p:cNvPicPr>
            <a:picLocks noChangeAspect="1"/>
          </p:cNvPicPr>
          <p:nvPr/>
        </p:nvPicPr>
        <p:blipFill>
          <a:blip r:embed="rId2"/>
          <a:stretch>
            <a:fillRect/>
          </a:stretch>
        </p:blipFill>
        <p:spPr>
          <a:xfrm>
            <a:off x="3055172" y="742950"/>
            <a:ext cx="5715000" cy="4257675"/>
          </a:xfrm>
          <a:prstGeom prst="rect">
            <a:avLst/>
          </a:prstGeom>
        </p:spPr>
      </p:pic>
    </p:spTree>
    <p:extLst>
      <p:ext uri="{BB962C8B-B14F-4D97-AF65-F5344CB8AC3E}">
        <p14:creationId xmlns:p14="http://schemas.microsoft.com/office/powerpoint/2010/main" val="315920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897369-6C8E-CCB9-1F41-50A589C1A12E}"/>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a:extLst>
              <a:ext uri="{FF2B5EF4-FFF2-40B4-BE49-F238E27FC236}">
                <a16:creationId xmlns:a16="http://schemas.microsoft.com/office/drawing/2014/main" id="{6FA0F866-300E-A33F-370B-915802257136}"/>
              </a:ext>
            </a:extLst>
          </p:cNvPr>
          <p:cNvSpPr txBox="1"/>
          <p:nvPr/>
        </p:nvSpPr>
        <p:spPr>
          <a:xfrm>
            <a:off x="381000" y="742950"/>
            <a:ext cx="8534400" cy="1015663"/>
          </a:xfrm>
          <a:prstGeom prst="rect">
            <a:avLst/>
          </a:prstGeom>
          <a:noFill/>
        </p:spPr>
        <p:txBody>
          <a:bodyPr wrap="square" rtlCol="0">
            <a:spAutoFit/>
          </a:bodyPr>
          <a:lstStyle/>
          <a:p>
            <a:r>
              <a:rPr lang="en-US" sz="2400" b="1" dirty="0">
                <a:solidFill>
                  <a:srgbClr val="0000FF"/>
                </a:solidFill>
              </a:rPr>
              <a:t>2023 Business Forecast:</a:t>
            </a:r>
          </a:p>
          <a:p>
            <a:pPr marL="285750" indent="-285750">
              <a:buFont typeface="Arial" panose="020B0604020202020204" pitchFamily="34" charset="0"/>
              <a:buChar char="•"/>
            </a:pPr>
            <a:r>
              <a:rPr lang="en-US" dirty="0"/>
              <a:t>What does it cost to ‘run’ the cemetery?</a:t>
            </a:r>
          </a:p>
          <a:p>
            <a:endParaRPr lang="en-US" dirty="0"/>
          </a:p>
        </p:txBody>
      </p:sp>
      <p:pic>
        <p:nvPicPr>
          <p:cNvPr id="6" name="Picture 5">
            <a:extLst>
              <a:ext uri="{FF2B5EF4-FFF2-40B4-BE49-F238E27FC236}">
                <a16:creationId xmlns:a16="http://schemas.microsoft.com/office/drawing/2014/main" id="{46367749-EF86-6C57-CB5F-00F4E1CD8534}"/>
              </a:ext>
            </a:extLst>
          </p:cNvPr>
          <p:cNvPicPr>
            <a:picLocks noChangeAspect="1"/>
          </p:cNvPicPr>
          <p:nvPr/>
        </p:nvPicPr>
        <p:blipFill>
          <a:blip r:embed="rId2"/>
          <a:stretch>
            <a:fillRect/>
          </a:stretch>
        </p:blipFill>
        <p:spPr>
          <a:xfrm>
            <a:off x="299179" y="1538287"/>
            <a:ext cx="8441785" cy="2709863"/>
          </a:xfrm>
          <a:prstGeom prst="rect">
            <a:avLst/>
          </a:prstGeom>
        </p:spPr>
      </p:pic>
    </p:spTree>
    <p:extLst>
      <p:ext uri="{BB962C8B-B14F-4D97-AF65-F5344CB8AC3E}">
        <p14:creationId xmlns:p14="http://schemas.microsoft.com/office/powerpoint/2010/main" val="19257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646331"/>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1Q</a:t>
            </a:r>
            <a:r>
              <a:rPr lang="en-US" dirty="0"/>
              <a:t> </a:t>
            </a:r>
            <a:r>
              <a:rPr lang="en-US" b="1" dirty="0"/>
              <a:t>2023 Directors Meeting</a:t>
            </a:r>
          </a:p>
          <a:p>
            <a:pPr algn="ctr"/>
            <a:r>
              <a:rPr lang="en-US" sz="1200" b="1" dirty="0"/>
              <a:t>YTD 2023 Business Report</a:t>
            </a:r>
            <a:endParaRPr lang="en-US" sz="1200" b="1" dirty="0">
              <a:highlight>
                <a:srgbClr val="FFFF00"/>
              </a:highlight>
            </a:endParaRPr>
          </a:p>
        </p:txBody>
      </p:sp>
      <p:pic>
        <p:nvPicPr>
          <p:cNvPr id="3" name="Picture 2" descr="Table&#10;&#10;Description automatically generated with medium confidence">
            <a:extLst>
              <a:ext uri="{FF2B5EF4-FFF2-40B4-BE49-F238E27FC236}">
                <a16:creationId xmlns:a16="http://schemas.microsoft.com/office/drawing/2014/main" id="{5CD393A8-8D9A-ECB9-259A-82413270ED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392" y="804777"/>
            <a:ext cx="7287216" cy="4298639"/>
          </a:xfrm>
          <a:prstGeom prst="rect">
            <a:avLst/>
          </a:prstGeom>
        </p:spPr>
      </p:pic>
    </p:spTree>
    <p:extLst>
      <p:ext uri="{BB962C8B-B14F-4D97-AF65-F5344CB8AC3E}">
        <p14:creationId xmlns:p14="http://schemas.microsoft.com/office/powerpoint/2010/main" val="2592377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846659"/>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b="1" dirty="0"/>
              <a:t>Finance</a:t>
            </a:r>
          </a:p>
          <a:p>
            <a:pPr marL="342900" indent="-342900">
              <a:buFont typeface="Arial" panose="020B0604020202020204" pitchFamily="34" charset="0"/>
              <a:buChar char="•"/>
            </a:pPr>
            <a:r>
              <a:rPr lang="en-US" b="1" dirty="0"/>
              <a:t>Superintendent</a:t>
            </a:r>
          </a:p>
          <a:p>
            <a:pPr marL="342900" indent="-342900">
              <a:buFont typeface="Arial" panose="020B0604020202020204" pitchFamily="34" charset="0"/>
              <a:buChar char="•"/>
            </a:pPr>
            <a:r>
              <a:rPr lang="en-US" b="1" dirty="0"/>
              <a:t>Grounds</a:t>
            </a:r>
          </a:p>
          <a:p>
            <a:pPr marL="342900" indent="-342900">
              <a:buFont typeface="Arial" panose="020B0604020202020204" pitchFamily="34" charset="0"/>
              <a:buChar char="•"/>
            </a:pPr>
            <a:r>
              <a:rPr lang="en-US" b="1" dirty="0"/>
              <a:t>Sunshine</a:t>
            </a:r>
          </a:p>
          <a:p>
            <a:pPr marL="342900" indent="-342900">
              <a:buFont typeface="Arial" panose="020B0604020202020204" pitchFamily="34" charset="0"/>
              <a:buChar char="•"/>
            </a:pPr>
            <a:r>
              <a:rPr lang="en-US" b="1" dirty="0"/>
              <a:t>Nominating</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7" name="Right Arrow 6"/>
          <p:cNvSpPr/>
          <p:nvPr/>
        </p:nvSpPr>
        <p:spPr>
          <a:xfrm>
            <a:off x="590661" y="1504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7776021-E76A-47DF-B51F-8B8CCFE3AB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6336" y="3480157"/>
            <a:ext cx="1481328" cy="1456944"/>
          </a:xfrm>
          <a:prstGeom prst="rect">
            <a:avLst/>
          </a:prstGeom>
        </p:spPr>
      </p:pic>
    </p:spTree>
    <p:extLst>
      <p:ext uri="{BB962C8B-B14F-4D97-AF65-F5344CB8AC3E}">
        <p14:creationId xmlns:p14="http://schemas.microsoft.com/office/powerpoint/2010/main" val="4034942756"/>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73152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1Q</a:t>
            </a:r>
            <a:r>
              <a:rPr lang="en-US" dirty="0"/>
              <a:t> </a:t>
            </a:r>
            <a:r>
              <a:rPr lang="en-US" b="1" dirty="0"/>
              <a:t>2023 Directors Meeting</a:t>
            </a:r>
          </a:p>
          <a:p>
            <a:pPr algn="ctr"/>
            <a:r>
              <a:rPr lang="en-US" sz="1200" b="1" dirty="0"/>
              <a:t>Finance Report - YTD 2023 – Investment Performance</a:t>
            </a:r>
          </a:p>
        </p:txBody>
      </p:sp>
      <p:pic>
        <p:nvPicPr>
          <p:cNvPr id="4" name="Picture 3" descr="Table&#10;&#10;Description automatically generated">
            <a:extLst>
              <a:ext uri="{FF2B5EF4-FFF2-40B4-BE49-F238E27FC236}">
                <a16:creationId xmlns:a16="http://schemas.microsoft.com/office/drawing/2014/main" id="{24DCE837-721C-3CFB-340C-3426318C2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855880"/>
            <a:ext cx="8097078" cy="3962400"/>
          </a:xfrm>
          <a:prstGeom prst="rect">
            <a:avLst/>
          </a:prstGeom>
        </p:spPr>
      </p:pic>
    </p:spTree>
    <p:extLst>
      <p:ext uri="{BB962C8B-B14F-4D97-AF65-F5344CB8AC3E}">
        <p14:creationId xmlns:p14="http://schemas.microsoft.com/office/powerpoint/2010/main" val="4066730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569660"/>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b="1" dirty="0"/>
              <a:t>Superintendent</a:t>
            </a:r>
          </a:p>
          <a:p>
            <a:pPr marL="342900" indent="-342900">
              <a:buFont typeface="Arial" panose="020B0604020202020204" pitchFamily="34" charset="0"/>
              <a:buChar char="•"/>
            </a:pPr>
            <a:r>
              <a:rPr lang="en-US" b="1" dirty="0"/>
              <a:t>Grounds</a:t>
            </a:r>
          </a:p>
          <a:p>
            <a:pPr marL="342900" indent="-342900">
              <a:buFont typeface="Arial" panose="020B0604020202020204" pitchFamily="34" charset="0"/>
              <a:buChar char="•"/>
            </a:pPr>
            <a:r>
              <a:rPr lang="en-US" b="1" dirty="0"/>
              <a:t>Sunshine</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pic>
        <p:nvPicPr>
          <p:cNvPr id="7" name="Picture 6">
            <a:extLst>
              <a:ext uri="{FF2B5EF4-FFF2-40B4-BE49-F238E27FC236}">
                <a16:creationId xmlns:a16="http://schemas.microsoft.com/office/drawing/2014/main" id="{DE5667BD-48BF-4300-A739-04EF44100A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952750"/>
            <a:ext cx="1481328" cy="1456944"/>
          </a:xfrm>
          <a:prstGeom prst="rect">
            <a:avLst/>
          </a:prstGeom>
        </p:spPr>
      </p:pic>
    </p:spTree>
    <p:extLst>
      <p:ext uri="{BB962C8B-B14F-4D97-AF65-F5344CB8AC3E}">
        <p14:creationId xmlns:p14="http://schemas.microsoft.com/office/powerpoint/2010/main" val="3823230588"/>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846659"/>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dirty="0">
                <a:solidFill>
                  <a:schemeClr val="bg1">
                    <a:lumMod val="50000"/>
                  </a:schemeClr>
                </a:solidFill>
              </a:rPr>
              <a:t>Superintendent</a:t>
            </a:r>
          </a:p>
          <a:p>
            <a:pPr marL="342900" indent="-342900">
              <a:buFont typeface="Arial" panose="020B0604020202020204" pitchFamily="34" charset="0"/>
              <a:buChar char="•"/>
            </a:pPr>
            <a:r>
              <a:rPr lang="en-US" dirty="0">
                <a:solidFill>
                  <a:schemeClr val="bg1">
                    <a:lumMod val="50000"/>
                  </a:schemeClr>
                </a:solidFill>
              </a:rPr>
              <a:t>Grounds</a:t>
            </a:r>
          </a:p>
          <a:p>
            <a:pPr marL="342900" indent="-342900">
              <a:buFont typeface="Arial" panose="020B0604020202020204" pitchFamily="34" charset="0"/>
              <a:buChar char="•"/>
            </a:pPr>
            <a:r>
              <a:rPr lang="en-US" dirty="0">
                <a:solidFill>
                  <a:schemeClr val="bg1">
                    <a:lumMod val="50000"/>
                  </a:schemeClr>
                </a:solidFill>
              </a:rPr>
              <a:t>Sunshine</a:t>
            </a:r>
          </a:p>
          <a:p>
            <a:pPr marL="342900" indent="-342900">
              <a:buFont typeface="Arial" panose="020B0604020202020204" pitchFamily="34" charset="0"/>
              <a:buChar char="•"/>
            </a:pPr>
            <a:r>
              <a:rPr lang="en-US" b="1" dirty="0"/>
              <a:t>Nominating</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7" name="Right Arrow 6"/>
          <p:cNvSpPr/>
          <p:nvPr/>
        </p:nvSpPr>
        <p:spPr>
          <a:xfrm>
            <a:off x="398957" y="25717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AF6C0A9-5757-4A3E-9D29-51903C3BA5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3872" y="3448407"/>
            <a:ext cx="1481328" cy="1456944"/>
          </a:xfrm>
          <a:prstGeom prst="rect">
            <a:avLst/>
          </a:prstGeom>
        </p:spPr>
      </p:pic>
    </p:spTree>
    <p:extLst>
      <p:ext uri="{BB962C8B-B14F-4D97-AF65-F5344CB8AC3E}">
        <p14:creationId xmlns:p14="http://schemas.microsoft.com/office/powerpoint/2010/main" val="1598803670"/>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 – Nominating: Officers &amp; Directors</a:t>
            </a:r>
          </a:p>
        </p:txBody>
      </p:sp>
      <p:sp>
        <p:nvSpPr>
          <p:cNvPr id="8" name="TextBox 7">
            <a:extLst>
              <a:ext uri="{FF2B5EF4-FFF2-40B4-BE49-F238E27FC236}">
                <a16:creationId xmlns:a16="http://schemas.microsoft.com/office/drawing/2014/main" id="{3E50A75B-5978-4CE9-92C1-FD85A32E8EA0}"/>
              </a:ext>
            </a:extLst>
          </p:cNvPr>
          <p:cNvSpPr txBox="1"/>
          <p:nvPr/>
        </p:nvSpPr>
        <p:spPr>
          <a:xfrm>
            <a:off x="285186" y="948213"/>
            <a:ext cx="3203570" cy="4093428"/>
          </a:xfrm>
          <a:prstGeom prst="rect">
            <a:avLst/>
          </a:prstGeom>
          <a:noFill/>
        </p:spPr>
        <p:txBody>
          <a:bodyPr wrap="square" rtlCol="0">
            <a:spAutoFit/>
          </a:bodyPr>
          <a:lstStyle/>
          <a:p>
            <a:r>
              <a:rPr lang="en-US" sz="2000" b="1" dirty="0">
                <a:solidFill>
                  <a:srgbClr val="0000FF"/>
                </a:solidFill>
              </a:rPr>
              <a:t>Officers: </a:t>
            </a:r>
            <a:r>
              <a:rPr lang="en-US" sz="2000" dirty="0">
                <a:solidFill>
                  <a:srgbClr val="0000FF"/>
                </a:solidFill>
              </a:rPr>
              <a:t>(1 Year Term)</a:t>
            </a:r>
          </a:p>
          <a:p>
            <a:r>
              <a:rPr lang="en-US" sz="2000" b="1" dirty="0"/>
              <a:t>President:</a:t>
            </a:r>
          </a:p>
          <a:p>
            <a:r>
              <a:rPr lang="en-US" sz="2000" dirty="0"/>
              <a:t>	 George Zornow</a:t>
            </a:r>
          </a:p>
          <a:p>
            <a:r>
              <a:rPr lang="en-US" sz="2000" b="1" dirty="0"/>
              <a:t>1</a:t>
            </a:r>
            <a:r>
              <a:rPr lang="en-US" sz="2000" b="1" baseline="30000" dirty="0"/>
              <a:t>st</a:t>
            </a:r>
            <a:r>
              <a:rPr lang="en-US" sz="2000" b="1" dirty="0"/>
              <a:t> Vice President:</a:t>
            </a:r>
          </a:p>
          <a:p>
            <a:r>
              <a:rPr lang="en-US" sz="2000" dirty="0"/>
              <a:t>	 Sue Comstock</a:t>
            </a:r>
          </a:p>
          <a:p>
            <a:r>
              <a:rPr lang="en-US" sz="2000" b="1" dirty="0"/>
              <a:t>2</a:t>
            </a:r>
            <a:r>
              <a:rPr lang="en-US" sz="2000" b="1" baseline="30000" dirty="0"/>
              <a:t>nd</a:t>
            </a:r>
            <a:r>
              <a:rPr lang="en-US" sz="2000" b="1" dirty="0"/>
              <a:t> Vice President:</a:t>
            </a:r>
          </a:p>
          <a:p>
            <a:r>
              <a:rPr lang="en-US" sz="2000" dirty="0"/>
              <a:t>	 John Hatch</a:t>
            </a:r>
          </a:p>
          <a:p>
            <a:r>
              <a:rPr lang="en-US" sz="2000" b="1" dirty="0"/>
              <a:t>Superintendent:</a:t>
            </a:r>
          </a:p>
          <a:p>
            <a:r>
              <a:rPr lang="en-US" sz="2000" dirty="0"/>
              <a:t>	Carol Feasel</a:t>
            </a:r>
          </a:p>
          <a:p>
            <a:r>
              <a:rPr lang="en-US" sz="2000" b="1" dirty="0"/>
              <a:t>Secretary:</a:t>
            </a:r>
          </a:p>
          <a:p>
            <a:r>
              <a:rPr lang="en-US" sz="2000" dirty="0"/>
              <a:t>	Linda Stockmaster</a:t>
            </a:r>
          </a:p>
          <a:p>
            <a:r>
              <a:rPr lang="en-US" sz="2000" b="1" dirty="0"/>
              <a:t>Treasurer:</a:t>
            </a:r>
          </a:p>
          <a:p>
            <a:r>
              <a:rPr lang="en-US" sz="2000" dirty="0"/>
              <a:t>	Gary Stockmaster</a:t>
            </a:r>
          </a:p>
        </p:txBody>
      </p:sp>
      <p:sp>
        <p:nvSpPr>
          <p:cNvPr id="9" name="TextBox 8">
            <a:extLst>
              <a:ext uri="{FF2B5EF4-FFF2-40B4-BE49-F238E27FC236}">
                <a16:creationId xmlns:a16="http://schemas.microsoft.com/office/drawing/2014/main" id="{52CA3ED3-506C-48BC-A7EC-F6B66B09A3A6}"/>
              </a:ext>
            </a:extLst>
          </p:cNvPr>
          <p:cNvSpPr txBox="1"/>
          <p:nvPr/>
        </p:nvSpPr>
        <p:spPr>
          <a:xfrm>
            <a:off x="3458738" y="948213"/>
            <a:ext cx="2743480" cy="2246769"/>
          </a:xfrm>
          <a:prstGeom prst="rect">
            <a:avLst/>
          </a:prstGeom>
          <a:noFill/>
        </p:spPr>
        <p:txBody>
          <a:bodyPr wrap="square" rtlCol="0">
            <a:spAutoFit/>
          </a:bodyPr>
          <a:lstStyle/>
          <a:p>
            <a:r>
              <a:rPr lang="en-US" sz="2000" b="1" dirty="0">
                <a:solidFill>
                  <a:srgbClr val="0000FF"/>
                </a:solidFill>
              </a:rPr>
              <a:t>Directors: </a:t>
            </a:r>
            <a:r>
              <a:rPr lang="en-US" sz="2000" dirty="0">
                <a:solidFill>
                  <a:srgbClr val="0000FF"/>
                </a:solidFill>
              </a:rPr>
              <a:t>(3 Year Term)</a:t>
            </a:r>
          </a:p>
          <a:p>
            <a:pPr marL="285750" indent="-285750">
              <a:buFont typeface="Arial" panose="020B0604020202020204" pitchFamily="34" charset="0"/>
              <a:buChar char="•"/>
            </a:pPr>
            <a:r>
              <a:rPr lang="en-US" sz="2000" dirty="0"/>
              <a:t>Carol Feasel</a:t>
            </a:r>
          </a:p>
          <a:p>
            <a:pPr marL="285750" indent="-285750">
              <a:buFont typeface="Arial" panose="020B0604020202020204" pitchFamily="34" charset="0"/>
              <a:buChar char="•"/>
            </a:pPr>
            <a:r>
              <a:rPr lang="en-US" sz="2000" dirty="0"/>
              <a:t>Margaret Hayes</a:t>
            </a:r>
          </a:p>
          <a:p>
            <a:pPr marL="285750" indent="-285750">
              <a:buFont typeface="Arial" panose="020B0604020202020204" pitchFamily="34" charset="0"/>
              <a:buChar char="•"/>
            </a:pPr>
            <a:r>
              <a:rPr lang="en-US" sz="2000" dirty="0"/>
              <a:t>Scott Nevol</a:t>
            </a:r>
          </a:p>
          <a:p>
            <a:pPr marL="285750" indent="-285750">
              <a:buFont typeface="Arial" panose="020B0604020202020204" pitchFamily="34" charset="0"/>
              <a:buChar char="•"/>
            </a:pPr>
            <a:r>
              <a:rPr lang="en-US" sz="2000" dirty="0"/>
              <a:t>Gary Stockmaster</a:t>
            </a:r>
          </a:p>
          <a:p>
            <a:pPr marL="285750" indent="-285750">
              <a:buFont typeface="Arial" panose="020B0604020202020204" pitchFamily="34" charset="0"/>
              <a:buChar char="•"/>
            </a:pPr>
            <a:r>
              <a:rPr lang="en-US" sz="2000" dirty="0"/>
              <a:t>1 – Open Position</a:t>
            </a:r>
          </a:p>
          <a:p>
            <a:endParaRPr lang="en-US" sz="2000" dirty="0"/>
          </a:p>
        </p:txBody>
      </p:sp>
      <p:sp>
        <p:nvSpPr>
          <p:cNvPr id="6" name="TextBox 5">
            <a:extLst>
              <a:ext uri="{FF2B5EF4-FFF2-40B4-BE49-F238E27FC236}">
                <a16:creationId xmlns:a16="http://schemas.microsoft.com/office/drawing/2014/main" id="{B3600592-49EE-463A-B3EC-81D1849B8E17}"/>
              </a:ext>
            </a:extLst>
          </p:cNvPr>
          <p:cNvSpPr txBox="1"/>
          <p:nvPr/>
        </p:nvSpPr>
        <p:spPr>
          <a:xfrm>
            <a:off x="3355970" y="3349404"/>
            <a:ext cx="3429000" cy="369332"/>
          </a:xfrm>
          <a:prstGeom prst="rect">
            <a:avLst/>
          </a:prstGeom>
          <a:noFill/>
        </p:spPr>
        <p:txBody>
          <a:bodyPr wrap="square" rtlCol="0">
            <a:spAutoFit/>
          </a:bodyPr>
          <a:lstStyle/>
          <a:p>
            <a:r>
              <a:rPr lang="en-US" b="1" dirty="0">
                <a:solidFill>
                  <a:schemeClr val="tx2">
                    <a:lumMod val="50000"/>
                  </a:schemeClr>
                </a:solidFill>
              </a:rPr>
              <a:t>Leadership Rotation Schedule:</a:t>
            </a:r>
          </a:p>
        </p:txBody>
      </p:sp>
      <p:pic>
        <p:nvPicPr>
          <p:cNvPr id="11" name="Picture 10" descr="Table&#10;&#10;Description automatically generated">
            <a:extLst>
              <a:ext uri="{FF2B5EF4-FFF2-40B4-BE49-F238E27FC236}">
                <a16:creationId xmlns:a16="http://schemas.microsoft.com/office/drawing/2014/main" id="{04EB93FF-E355-45D8-B9C5-E1929ECBF5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9999" y="3828136"/>
            <a:ext cx="5324251" cy="1213505"/>
          </a:xfrm>
          <a:prstGeom prst="rect">
            <a:avLst/>
          </a:prstGeom>
        </p:spPr>
      </p:pic>
      <p:pic>
        <p:nvPicPr>
          <p:cNvPr id="5" name="Picture 4" descr="Table&#10;&#10;Description automatically generated">
            <a:extLst>
              <a:ext uri="{FF2B5EF4-FFF2-40B4-BE49-F238E27FC236}">
                <a16:creationId xmlns:a16="http://schemas.microsoft.com/office/drawing/2014/main" id="{759E00F8-35E1-358E-C56E-0049C4BD9D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2308" y="897048"/>
            <a:ext cx="2293546" cy="2931324"/>
          </a:xfrm>
          <a:prstGeom prst="rect">
            <a:avLst/>
          </a:prstGeom>
        </p:spPr>
      </p:pic>
    </p:spTree>
    <p:extLst>
      <p:ext uri="{BB962C8B-B14F-4D97-AF65-F5344CB8AC3E}">
        <p14:creationId xmlns:p14="http://schemas.microsoft.com/office/powerpoint/2010/main" val="12885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381000" y="742950"/>
            <a:ext cx="8534400" cy="3046988"/>
          </a:xfrm>
          <a:prstGeom prst="rect">
            <a:avLst/>
          </a:prstGeom>
          <a:noFill/>
        </p:spPr>
        <p:txBody>
          <a:bodyPr wrap="square" rtlCol="0">
            <a:spAutoFit/>
          </a:bodyPr>
          <a:lstStyle/>
          <a:p>
            <a:r>
              <a:rPr lang="en-US" sz="2400" b="1" dirty="0">
                <a:solidFill>
                  <a:srgbClr val="0000FF"/>
                </a:solidFill>
              </a:rPr>
              <a:t>Old Business :</a:t>
            </a:r>
          </a:p>
          <a:p>
            <a:pPr marL="342900" lvl="0" indent="-342900">
              <a:buFont typeface="Arial" panose="020B0604020202020204" pitchFamily="34" charset="0"/>
              <a:buChar char="•"/>
            </a:pPr>
            <a:r>
              <a:rPr lang="en-US" dirty="0"/>
              <a:t>MWC By-Laws review</a:t>
            </a:r>
            <a:r>
              <a:rPr lang="en-US" b="1" dirty="0"/>
              <a:t>. </a:t>
            </a:r>
            <a:r>
              <a:rPr lang="en-US" dirty="0"/>
              <a:t>John recommends a committee of himself, Gary, Scott, George and Melanie work on the By-Laws and present their findings at the annual meeting.  Margaret should also be invited.  Gary agreed to host at his house and will setup to review meetings.</a:t>
            </a:r>
          </a:p>
          <a:p>
            <a:pPr marL="285750" lvl="0" indent="-285750">
              <a:buFont typeface="Arial" panose="020B0604020202020204" pitchFamily="34" charset="0"/>
              <a:buChar char="•"/>
            </a:pPr>
            <a:r>
              <a:rPr lang="en-US" dirty="0"/>
              <a:t>Some discussion was had about the salary we currently pay employees.</a:t>
            </a:r>
          </a:p>
          <a:p>
            <a:pPr marL="285750" lvl="0" indent="-285750">
              <a:buFont typeface="Arial" panose="020B0604020202020204" pitchFamily="34" charset="0"/>
              <a:buChar char="•"/>
            </a:pPr>
            <a:r>
              <a:rPr lang="en-US" dirty="0"/>
              <a:t>Scott has agreed to work with Carol to learn what she does as superintendent.</a:t>
            </a:r>
          </a:p>
          <a:p>
            <a:pPr marL="285750" lvl="0" indent="-285750">
              <a:buFont typeface="Arial" panose="020B0604020202020204" pitchFamily="34" charset="0"/>
              <a:buChar char="•"/>
            </a:pPr>
            <a:r>
              <a:rPr lang="en-US" dirty="0"/>
              <a:t>2022 Sales and revenues are lower than anticipated.</a:t>
            </a:r>
          </a:p>
          <a:p>
            <a:pPr marL="285750" indent="-285750">
              <a:buFont typeface="Arial" panose="020B0604020202020204" pitchFamily="34" charset="0"/>
              <a:buChar char="•"/>
            </a:pPr>
            <a:endParaRPr lang="en-US" sz="2400" b="1" dirty="0"/>
          </a:p>
          <a:p>
            <a:endParaRPr lang="en-US" dirty="0"/>
          </a:p>
        </p:txBody>
      </p:sp>
    </p:spTree>
    <p:extLst>
      <p:ext uri="{BB962C8B-B14F-4D97-AF65-F5344CB8AC3E}">
        <p14:creationId xmlns:p14="http://schemas.microsoft.com/office/powerpoint/2010/main" val="290034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52400" y="819150"/>
            <a:ext cx="5237147" cy="3785652"/>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Gardens: Spring Cleanup renewal</a:t>
            </a:r>
          </a:p>
          <a:p>
            <a:pPr marL="742950" lvl="1" indent="-285750">
              <a:buFont typeface="Arial" panose="020B0604020202020204" pitchFamily="34" charset="0"/>
              <a:buChar char="•"/>
            </a:pPr>
            <a:r>
              <a:rPr lang="en-US" dirty="0"/>
              <a:t>Proposal from Chris Shafer, $1,150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Designated gardens</a:t>
            </a:r>
          </a:p>
          <a:p>
            <a:pPr marL="1657350" lvl="3" indent="-285750">
              <a:buFont typeface="Arial" panose="020B0604020202020204" pitchFamily="34" charset="0"/>
              <a:buChar char="•"/>
            </a:pPr>
            <a:r>
              <a:rPr lang="en-US" dirty="0"/>
              <a:t>All ‘new’ trees with a mulch border</a:t>
            </a:r>
          </a:p>
          <a:p>
            <a:pPr marL="1200150" lvl="2" indent="-285750">
              <a:buFont typeface="Arial" panose="020B0604020202020204" pitchFamily="34" charset="0"/>
              <a:buChar char="•"/>
            </a:pPr>
            <a:r>
              <a:rPr lang="en-US" dirty="0"/>
              <a:t>Spring Clean-up, remove leaves and debris</a:t>
            </a:r>
          </a:p>
          <a:p>
            <a:pPr marL="1200150" lvl="2" indent="-285750">
              <a:buFont typeface="Arial" panose="020B0604020202020204" pitchFamily="34" charset="0"/>
              <a:buChar char="•"/>
            </a:pPr>
            <a:r>
              <a:rPr lang="en-US" dirty="0"/>
              <a:t>Edge designated gardens and tree beds</a:t>
            </a:r>
          </a:p>
          <a:p>
            <a:pPr marL="1200150" lvl="2" indent="-285750">
              <a:buFont typeface="Arial" panose="020B0604020202020204" pitchFamily="34" charset="0"/>
              <a:buChar char="•"/>
            </a:pPr>
            <a:r>
              <a:rPr lang="en-US" dirty="0"/>
              <a:t>Mulch these garden and tree beds</a:t>
            </a:r>
          </a:p>
          <a:p>
            <a:pPr marL="1200150" lvl="2" indent="-285750">
              <a:buFont typeface="Arial" panose="020B0604020202020204" pitchFamily="34" charset="0"/>
              <a:buChar char="•"/>
            </a:pPr>
            <a:r>
              <a:rPr lang="en-US" dirty="0"/>
              <a:t>Price includes materials and labor</a:t>
            </a:r>
          </a:p>
          <a:p>
            <a:pPr marL="1200150" lvl="2" indent="-285750">
              <a:buFont typeface="Arial" panose="020B0604020202020204" pitchFamily="34" charset="0"/>
              <a:buChar char="•"/>
            </a:pPr>
            <a:r>
              <a:rPr lang="en-US" dirty="0"/>
              <a:t>All work to be completed prior to Memorial Day</a:t>
            </a:r>
          </a:p>
        </p:txBody>
      </p:sp>
      <p:pic>
        <p:nvPicPr>
          <p:cNvPr id="5" name="Picture 4" descr="Table&#10;&#10;Description automatically generated">
            <a:extLst>
              <a:ext uri="{FF2B5EF4-FFF2-40B4-BE49-F238E27FC236}">
                <a16:creationId xmlns:a16="http://schemas.microsoft.com/office/drawing/2014/main" id="{A8573107-9D3A-6F42-7EFB-45F55F34AA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198191"/>
            <a:ext cx="2895600" cy="3790897"/>
          </a:xfrm>
          <a:prstGeom prst="rect">
            <a:avLst/>
          </a:prstGeom>
        </p:spPr>
      </p:pic>
    </p:spTree>
    <p:extLst>
      <p:ext uri="{BB962C8B-B14F-4D97-AF65-F5344CB8AC3E}">
        <p14:creationId xmlns:p14="http://schemas.microsoft.com/office/powerpoint/2010/main" val="33317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52400" y="819150"/>
            <a:ext cx="6096000" cy="2954655"/>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Annual Landscape Maintenance renewal</a:t>
            </a:r>
          </a:p>
          <a:p>
            <a:pPr marL="742950" lvl="1" indent="-285750">
              <a:buFont typeface="Arial" panose="020B0604020202020204" pitchFamily="34" charset="0"/>
              <a:buChar char="•"/>
            </a:pPr>
            <a:r>
              <a:rPr lang="en-US" dirty="0"/>
              <a:t>Proposal from Cardinal Landscape, $5,200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Pruning of shrubs, weed, edge and mulch garage berm, front berms, Veterans garden and Memorial garden.</a:t>
            </a:r>
          </a:p>
          <a:p>
            <a:pPr marL="1657350" lvl="3" indent="-285750">
              <a:buFont typeface="Arial" panose="020B0604020202020204" pitchFamily="34" charset="0"/>
              <a:buChar char="•"/>
            </a:pPr>
            <a:r>
              <a:rPr lang="en-US" dirty="0"/>
              <a:t>Pruning 2/year, June &amp; August</a:t>
            </a:r>
          </a:p>
          <a:p>
            <a:pPr marL="1657350" lvl="3" indent="-285750">
              <a:buFont typeface="Arial" panose="020B0604020202020204" pitchFamily="34" charset="0"/>
              <a:buChar char="•"/>
            </a:pPr>
            <a:r>
              <a:rPr lang="en-US" dirty="0"/>
              <a:t>Weeding monthly April - October</a:t>
            </a:r>
          </a:p>
          <a:p>
            <a:pPr marL="1657350" lvl="3" indent="-285750">
              <a:buFont typeface="Arial" panose="020B0604020202020204" pitchFamily="34" charset="0"/>
              <a:buChar char="•"/>
            </a:pPr>
            <a:r>
              <a:rPr lang="en-US" dirty="0"/>
              <a:t>Price includes materials and labor</a:t>
            </a:r>
          </a:p>
        </p:txBody>
      </p:sp>
      <p:pic>
        <p:nvPicPr>
          <p:cNvPr id="5" name="Picture 4" descr="Logo, company name&#10;&#10;Description automatically generated">
            <a:extLst>
              <a:ext uri="{FF2B5EF4-FFF2-40B4-BE49-F238E27FC236}">
                <a16:creationId xmlns:a16="http://schemas.microsoft.com/office/drawing/2014/main" id="{ECA4ACA7-8F3F-A32C-F79E-B0E3B9C22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756852"/>
            <a:ext cx="2172160" cy="1079249"/>
          </a:xfrm>
          <a:prstGeom prst="rect">
            <a:avLst/>
          </a:prstGeom>
        </p:spPr>
      </p:pic>
    </p:spTree>
    <p:extLst>
      <p:ext uri="{BB962C8B-B14F-4D97-AF65-F5344CB8AC3E}">
        <p14:creationId xmlns:p14="http://schemas.microsoft.com/office/powerpoint/2010/main" val="3265231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90500" y="943018"/>
            <a:ext cx="8763000" cy="1015663"/>
          </a:xfrm>
          <a:prstGeom prst="rect">
            <a:avLst/>
          </a:prstGeom>
          <a:noFill/>
        </p:spPr>
        <p:txBody>
          <a:bodyPr wrap="square" rtlCol="0">
            <a:spAutoFit/>
          </a:bodyPr>
          <a:lstStyle/>
          <a:p>
            <a:r>
              <a:rPr lang="en-US" sz="2400" b="1" dirty="0">
                <a:solidFill>
                  <a:srgbClr val="0000FF"/>
                </a:solidFill>
              </a:rPr>
              <a:t>Other New Business:</a:t>
            </a:r>
            <a:endParaRPr lang="en-US" sz="2400" b="1"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33884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818A4-A372-42C1-A0CE-33E759F978C1}"/>
              </a:ext>
            </a:extLst>
          </p:cNvPr>
          <p:cNvSpPr txBox="1"/>
          <p:nvPr/>
        </p:nvSpPr>
        <p:spPr>
          <a:xfrm>
            <a:off x="1628685" y="4248150"/>
            <a:ext cx="5888182" cy="646331"/>
          </a:xfrm>
          <a:prstGeom prst="rect">
            <a:avLst/>
          </a:prstGeom>
          <a:solidFill>
            <a:srgbClr val="FFC000"/>
          </a:solidFill>
        </p:spPr>
        <p:txBody>
          <a:bodyPr wrap="square" rtlCol="0">
            <a:spAutoFit/>
          </a:bodyPr>
          <a:lstStyle/>
          <a:p>
            <a:pPr algn="ctr"/>
            <a:r>
              <a:rPr lang="en-US" b="1" dirty="0"/>
              <a:t>Next Quarterly Board Meeting: Wednesday June 7</a:t>
            </a:r>
            <a:r>
              <a:rPr lang="en-US" b="1" baseline="30000" dirty="0"/>
              <a:t>th</a:t>
            </a:r>
          </a:p>
          <a:p>
            <a:pPr algn="ctr"/>
            <a:r>
              <a:rPr lang="en-US" b="1" dirty="0"/>
              <a:t>At the Cemetery Shed</a:t>
            </a:r>
          </a:p>
        </p:txBody>
      </p:sp>
      <p:sp>
        <p:nvSpPr>
          <p:cNvPr id="3" name="TextBox 2">
            <a:extLst>
              <a:ext uri="{FF2B5EF4-FFF2-40B4-BE49-F238E27FC236}">
                <a16:creationId xmlns:a16="http://schemas.microsoft.com/office/drawing/2014/main" id="{11597EFC-FE13-4EBD-B712-1F933E22C6CF}"/>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4" name="TextBox 3">
            <a:extLst>
              <a:ext uri="{FF2B5EF4-FFF2-40B4-BE49-F238E27FC236}">
                <a16:creationId xmlns:a16="http://schemas.microsoft.com/office/drawing/2014/main" id="{6EB2D9C4-01EB-4C45-A0F4-E51B655C674C}"/>
              </a:ext>
            </a:extLst>
          </p:cNvPr>
          <p:cNvSpPr txBox="1"/>
          <p:nvPr/>
        </p:nvSpPr>
        <p:spPr>
          <a:xfrm>
            <a:off x="762000" y="982625"/>
            <a:ext cx="5410200" cy="646331"/>
          </a:xfrm>
          <a:prstGeom prst="rect">
            <a:avLst/>
          </a:prstGeom>
          <a:noFill/>
        </p:spPr>
        <p:txBody>
          <a:bodyPr wrap="square" rtlCol="0">
            <a:spAutoFit/>
          </a:bodyPr>
          <a:lstStyle/>
          <a:p>
            <a:r>
              <a:rPr lang="en-US" b="1" dirty="0">
                <a:solidFill>
                  <a:srgbClr val="0000FF"/>
                </a:solidFill>
              </a:rPr>
              <a:t>Other New Business:</a:t>
            </a:r>
            <a:endParaRPr lang="en-US" b="1" dirty="0"/>
          </a:p>
          <a:p>
            <a:endParaRPr lang="en-US" dirty="0"/>
          </a:p>
        </p:txBody>
      </p:sp>
    </p:spTree>
    <p:extLst>
      <p:ext uri="{BB962C8B-B14F-4D97-AF65-F5344CB8AC3E}">
        <p14:creationId xmlns:p14="http://schemas.microsoft.com/office/powerpoint/2010/main" val="1056499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1Q 2023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F82F140-367A-4E89-8194-E2BAD6C762ED}"/>
              </a:ext>
            </a:extLst>
          </p:cNvPr>
          <p:cNvSpPr txBox="1"/>
          <p:nvPr/>
        </p:nvSpPr>
        <p:spPr>
          <a:xfrm>
            <a:off x="1720748" y="4805402"/>
            <a:ext cx="1752600" cy="276999"/>
          </a:xfrm>
          <a:prstGeom prst="rect">
            <a:avLst/>
          </a:prstGeom>
          <a:noFill/>
        </p:spPr>
        <p:txBody>
          <a:bodyPr wrap="square" rtlCol="0">
            <a:spAutoFit/>
          </a:bodyPr>
          <a:lstStyle/>
          <a:p>
            <a:pPr algn="ctr"/>
            <a:r>
              <a:rPr lang="en-US" sz="1200" b="1" dirty="0"/>
              <a:t>March 1, 2023</a:t>
            </a:r>
          </a:p>
        </p:txBody>
      </p:sp>
      <p:pic>
        <p:nvPicPr>
          <p:cNvPr id="7" name="Picture 6">
            <a:extLst>
              <a:ext uri="{FF2B5EF4-FFF2-40B4-BE49-F238E27FC236}">
                <a16:creationId xmlns:a16="http://schemas.microsoft.com/office/drawing/2014/main" id="{3F53ABCE-C6FB-486F-858E-7151B8A7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174" y="1581150"/>
            <a:ext cx="2143827" cy="2108538"/>
          </a:xfrm>
          <a:prstGeom prst="rect">
            <a:avLst/>
          </a:prstGeom>
        </p:spPr>
      </p:pic>
    </p:spTree>
    <p:extLst>
      <p:ext uri="{BB962C8B-B14F-4D97-AF65-F5344CB8AC3E}">
        <p14:creationId xmlns:p14="http://schemas.microsoft.com/office/powerpoint/2010/main" val="120928929"/>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con&#10;&#10;Description automatically generated">
            <a:extLst>
              <a:ext uri="{FF2B5EF4-FFF2-40B4-BE49-F238E27FC236}">
                <a16:creationId xmlns:a16="http://schemas.microsoft.com/office/drawing/2014/main" id="{67B25891-795B-7900-5367-4B03DBF3FE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623" y="0"/>
            <a:ext cx="2779777" cy="2099133"/>
          </a:xfrm>
          <a:prstGeom prst="rect">
            <a:avLst/>
          </a:prstGeom>
        </p:spPr>
      </p:pic>
      <p:sp>
        <p:nvSpPr>
          <p:cNvPr id="15" name="TextBox 14">
            <a:extLst>
              <a:ext uri="{FF2B5EF4-FFF2-40B4-BE49-F238E27FC236}">
                <a16:creationId xmlns:a16="http://schemas.microsoft.com/office/drawing/2014/main" id="{754F4367-3D83-D39C-F4FE-8F1FAF6E9BB3}"/>
              </a:ext>
            </a:extLst>
          </p:cNvPr>
          <p:cNvSpPr txBox="1"/>
          <p:nvPr/>
        </p:nvSpPr>
        <p:spPr>
          <a:xfrm>
            <a:off x="144525" y="257073"/>
            <a:ext cx="2646850" cy="4770537"/>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lin ang="2700000" scaled="1"/>
            <a:tileRect/>
          </a:gradFill>
        </p:spPr>
        <p:txBody>
          <a:bodyPr wrap="square" rtlCol="0">
            <a:spAutoFit/>
          </a:bodyPr>
          <a:lstStyle/>
          <a:p>
            <a:r>
              <a:rPr lang="en-US" sz="1600" b="1" dirty="0">
                <a:latin typeface="Arial" panose="020B0604020202020204" pitchFamily="34" charset="0"/>
                <a:cs typeface="Arial" panose="020B0604020202020204" pitchFamily="34" charset="0"/>
              </a:rPr>
              <a:t>Cemetery Operations: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Burial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Vendor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Landscape &amp; Grounds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Mowing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Trimming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Grave topping &amp; seeding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Roads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Equipment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Purchases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Repairs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Supplies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Shed</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Tools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Hydrants</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47B6525-E765-242D-1316-165AEC5634AF}"/>
              </a:ext>
            </a:extLst>
          </p:cNvPr>
          <p:cNvSpPr txBox="1"/>
          <p:nvPr/>
        </p:nvSpPr>
        <p:spPr>
          <a:xfrm>
            <a:off x="5943600" y="257073"/>
            <a:ext cx="2925366" cy="452431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lin ang="2700000" scaled="1"/>
            <a:tileRect/>
          </a:gradFill>
        </p:spPr>
        <p:txBody>
          <a:bodyPr wrap="square" rtlCol="0">
            <a:spAutoFit/>
          </a:bodyPr>
          <a:lstStyle/>
          <a:p>
            <a:r>
              <a:rPr lang="en-US" sz="1600" b="1" spc="-10" dirty="0">
                <a:solidFill>
                  <a:srgbClr val="131613"/>
                </a:solidFill>
                <a:effectLst/>
                <a:latin typeface="Arial" panose="020B0604020202020204" pitchFamily="34" charset="0"/>
                <a:ea typeface="Arial" panose="020B0604020202020204" pitchFamily="34" charset="0"/>
              </a:rPr>
              <a:t>Business Management of</a:t>
            </a:r>
            <a:r>
              <a:rPr lang="en-US" sz="1600" spc="-10" dirty="0">
                <a:solidFill>
                  <a:srgbClr val="131613"/>
                </a:solidFill>
                <a:effectLst/>
                <a:latin typeface="Arial" panose="020B0604020202020204" pitchFamily="34" charset="0"/>
                <a:ea typeface="Arial" panose="020B0604020202020204" pitchFamily="34" charset="0"/>
              </a:rPr>
              <a:t>:</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Sales transactions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Financial records</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Inventory records and maps</a:t>
            </a:r>
            <a:endParaRPr lang="en-US" sz="1600" spc="-10" dirty="0">
              <a:solidFill>
                <a:srgbClr val="131613"/>
              </a:solidFill>
              <a:effectLst/>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Customer data</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Employee payroll</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Vendor transactions Federal and NY taxes and filings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Insurance contracts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Compliance with NYS &amp; Cemetery Laws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Communications, marketing and social-public media, website</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Infrastructure technology</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Security requirements</a:t>
            </a:r>
            <a:endParaRPr lang="en-US" sz="1600" dirty="0"/>
          </a:p>
        </p:txBody>
      </p:sp>
      <p:pic>
        <p:nvPicPr>
          <p:cNvPr id="9" name="Picture 8" descr="Logo&#10;&#10;Description automatically generated">
            <a:extLst>
              <a:ext uri="{FF2B5EF4-FFF2-40B4-BE49-F238E27FC236}">
                <a16:creationId xmlns:a16="http://schemas.microsoft.com/office/drawing/2014/main" id="{D16A6165-F513-39C7-EB2B-08F2FABDE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0" y="639025"/>
            <a:ext cx="1905000" cy="1873642"/>
          </a:xfrm>
          <a:prstGeom prst="rect">
            <a:avLst/>
          </a:prstGeom>
        </p:spPr>
      </p:pic>
      <p:grpSp>
        <p:nvGrpSpPr>
          <p:cNvPr id="7" name="Group 6">
            <a:extLst>
              <a:ext uri="{FF2B5EF4-FFF2-40B4-BE49-F238E27FC236}">
                <a16:creationId xmlns:a16="http://schemas.microsoft.com/office/drawing/2014/main" id="{E9146D1A-F074-C1A2-DB9C-1CF75736B69E}"/>
              </a:ext>
            </a:extLst>
          </p:cNvPr>
          <p:cNvGrpSpPr/>
          <p:nvPr/>
        </p:nvGrpSpPr>
        <p:grpSpPr>
          <a:xfrm>
            <a:off x="2133600" y="2038350"/>
            <a:ext cx="3914481" cy="2989260"/>
            <a:chOff x="3429000" y="1082116"/>
            <a:chExt cx="1501955" cy="1261034"/>
          </a:xfrm>
        </p:grpSpPr>
        <p:sp>
          <p:nvSpPr>
            <p:cNvPr id="6" name="Rectangle 5">
              <a:extLst>
                <a:ext uri="{FF2B5EF4-FFF2-40B4-BE49-F238E27FC236}">
                  <a16:creationId xmlns:a16="http://schemas.microsoft.com/office/drawing/2014/main" id="{E0C93F26-65B2-0365-81DC-EE58AC2366F1}"/>
                </a:ext>
              </a:extLst>
            </p:cNvPr>
            <p:cNvSpPr/>
            <p:nvPr/>
          </p:nvSpPr>
          <p:spPr>
            <a:xfrm>
              <a:off x="3429000" y="1885950"/>
              <a:ext cx="1461866" cy="457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6299A27-882C-3012-2D13-34D74DDA5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539077" y="1123948"/>
              <a:ext cx="827184" cy="941833"/>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25463A6B-7C52-6F1E-256F-F7397F8C23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0696" y="1082116"/>
              <a:ext cx="800259" cy="941834"/>
            </a:xfrm>
            <a:prstGeom prst="rect">
              <a:avLst/>
            </a:prstGeom>
          </p:spPr>
        </p:pic>
      </p:grpSp>
      <p:sp>
        <p:nvSpPr>
          <p:cNvPr id="10" name="TextBox 9">
            <a:extLst>
              <a:ext uri="{FF2B5EF4-FFF2-40B4-BE49-F238E27FC236}">
                <a16:creationId xmlns:a16="http://schemas.microsoft.com/office/drawing/2014/main" id="{8BCAEB38-55C7-18E5-7DC9-1C6AC93FF2BD}"/>
              </a:ext>
            </a:extLst>
          </p:cNvPr>
          <p:cNvSpPr txBox="1"/>
          <p:nvPr/>
        </p:nvSpPr>
        <p:spPr>
          <a:xfrm>
            <a:off x="2685854" y="2584292"/>
            <a:ext cx="1295400" cy="369332"/>
          </a:xfrm>
          <a:prstGeom prst="rect">
            <a:avLst/>
          </a:prstGeom>
          <a:noFill/>
        </p:spPr>
        <p:txBody>
          <a:bodyPr wrap="square" rtlCol="0">
            <a:spAutoFit/>
          </a:bodyPr>
          <a:lstStyle/>
          <a:p>
            <a:r>
              <a:rPr lang="en-US" b="1" dirty="0"/>
              <a:t>Operations</a:t>
            </a:r>
          </a:p>
        </p:txBody>
      </p:sp>
      <p:sp>
        <p:nvSpPr>
          <p:cNvPr id="11" name="TextBox 10">
            <a:extLst>
              <a:ext uri="{FF2B5EF4-FFF2-40B4-BE49-F238E27FC236}">
                <a16:creationId xmlns:a16="http://schemas.microsoft.com/office/drawing/2014/main" id="{C1EEF626-B776-1764-CEFF-F9F03B052A2C}"/>
              </a:ext>
            </a:extLst>
          </p:cNvPr>
          <p:cNvSpPr txBox="1"/>
          <p:nvPr/>
        </p:nvSpPr>
        <p:spPr>
          <a:xfrm>
            <a:off x="4267200" y="2531975"/>
            <a:ext cx="1295400" cy="369332"/>
          </a:xfrm>
          <a:prstGeom prst="rect">
            <a:avLst/>
          </a:prstGeom>
          <a:noFill/>
        </p:spPr>
        <p:txBody>
          <a:bodyPr wrap="square" rtlCol="0">
            <a:spAutoFit/>
          </a:bodyPr>
          <a:lstStyle/>
          <a:p>
            <a:pPr algn="ctr"/>
            <a:r>
              <a:rPr lang="en-US" b="1" dirty="0"/>
              <a:t>Business</a:t>
            </a:r>
          </a:p>
        </p:txBody>
      </p:sp>
      <p:sp>
        <p:nvSpPr>
          <p:cNvPr id="12" name="TextBox 11">
            <a:extLst>
              <a:ext uri="{FF2B5EF4-FFF2-40B4-BE49-F238E27FC236}">
                <a16:creationId xmlns:a16="http://schemas.microsoft.com/office/drawing/2014/main" id="{923D7CF4-152F-9AC9-561E-0190FC2D0EB4}"/>
              </a:ext>
            </a:extLst>
          </p:cNvPr>
          <p:cNvSpPr txBox="1"/>
          <p:nvPr/>
        </p:nvSpPr>
        <p:spPr>
          <a:xfrm>
            <a:off x="3025747" y="4183618"/>
            <a:ext cx="2155853" cy="369332"/>
          </a:xfrm>
          <a:prstGeom prst="rect">
            <a:avLst/>
          </a:prstGeom>
          <a:noFill/>
        </p:spPr>
        <p:txBody>
          <a:bodyPr wrap="square" rtlCol="0">
            <a:spAutoFit/>
          </a:bodyPr>
          <a:lstStyle/>
          <a:p>
            <a:pPr algn="ctr"/>
            <a:r>
              <a:rPr lang="en-US" b="1" dirty="0"/>
              <a:t>Board of Directors</a:t>
            </a:r>
          </a:p>
        </p:txBody>
      </p:sp>
      <p:sp>
        <p:nvSpPr>
          <p:cNvPr id="13" name="TextBox 12">
            <a:extLst>
              <a:ext uri="{FF2B5EF4-FFF2-40B4-BE49-F238E27FC236}">
                <a16:creationId xmlns:a16="http://schemas.microsoft.com/office/drawing/2014/main" id="{D21DA3BE-6797-02F0-C18E-C16628C5A2A4}"/>
              </a:ext>
            </a:extLst>
          </p:cNvPr>
          <p:cNvSpPr txBox="1"/>
          <p:nvPr/>
        </p:nvSpPr>
        <p:spPr>
          <a:xfrm>
            <a:off x="2367944" y="4486930"/>
            <a:ext cx="3471175" cy="523220"/>
          </a:xfrm>
          <a:prstGeom prst="rect">
            <a:avLst/>
          </a:prstGeom>
          <a:noFill/>
        </p:spPr>
        <p:txBody>
          <a:bodyPr wrap="square" rtlCol="0">
            <a:spAutoFit/>
          </a:bodyPr>
          <a:lstStyle/>
          <a:p>
            <a:pPr algn="ctr"/>
            <a:r>
              <a:rPr lang="en-US" sz="1400" b="1" dirty="0"/>
              <a:t>Planning, Pricing, Rules &amp; Regulations, Policies, Bylaws, Staffing, Audit</a:t>
            </a:r>
          </a:p>
        </p:txBody>
      </p:sp>
      <p:sp>
        <p:nvSpPr>
          <p:cNvPr id="21" name="Rectangle 20">
            <a:extLst>
              <a:ext uri="{FF2B5EF4-FFF2-40B4-BE49-F238E27FC236}">
                <a16:creationId xmlns:a16="http://schemas.microsoft.com/office/drawing/2014/main" id="{E54C9068-102C-7479-1EEA-E317D851CCB7}"/>
              </a:ext>
            </a:extLst>
          </p:cNvPr>
          <p:cNvSpPr/>
          <p:nvPr/>
        </p:nvSpPr>
        <p:spPr>
          <a:xfrm>
            <a:off x="2716050" y="402796"/>
            <a:ext cx="2736127" cy="659704"/>
          </a:xfrm>
          <a:prstGeom prst="rect">
            <a:avLst/>
          </a:prstGeom>
          <a:noFill/>
        </p:spPr>
        <p:txBody>
          <a:bodyPr wrap="non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5400" b="1" cap="none" spc="0" dirty="0">
                <a:ln w="28575">
                  <a:solidFill>
                    <a:srgbClr val="C00000"/>
                  </a:solidFill>
                </a:ln>
                <a:solidFill>
                  <a:srgbClr val="FFFF00"/>
                </a:solidFill>
                <a:effectLst/>
              </a:rPr>
              <a:t>Customers</a:t>
            </a:r>
          </a:p>
        </p:txBody>
      </p:sp>
    </p:spTree>
    <p:extLst>
      <p:ext uri="{BB962C8B-B14F-4D97-AF65-F5344CB8AC3E}">
        <p14:creationId xmlns:p14="http://schemas.microsoft.com/office/powerpoint/2010/main" val="423686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48291-F667-E038-887C-7248C4FFF4D7}"/>
              </a:ext>
            </a:extLst>
          </p:cNvPr>
          <p:cNvGrpSpPr/>
          <p:nvPr/>
        </p:nvGrpSpPr>
        <p:grpSpPr>
          <a:xfrm>
            <a:off x="2438400" y="1352550"/>
            <a:ext cx="1524000" cy="1927802"/>
            <a:chOff x="3962400" y="2038350"/>
            <a:chExt cx="2085681" cy="2232602"/>
          </a:xfrm>
        </p:grpSpPr>
        <p:pic>
          <p:nvPicPr>
            <p:cNvPr id="2" name="Picture 1" descr="A picture containing icon&#10;&#10;Description automatically generated">
              <a:extLst>
                <a:ext uri="{FF2B5EF4-FFF2-40B4-BE49-F238E27FC236}">
                  <a16:creationId xmlns:a16="http://schemas.microsoft.com/office/drawing/2014/main" id="{ECA70F68-6907-6A4D-DB20-F27245EB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2038350"/>
              <a:ext cx="2085681" cy="2232602"/>
            </a:xfrm>
            <a:prstGeom prst="rect">
              <a:avLst/>
            </a:prstGeom>
          </p:spPr>
        </p:pic>
        <p:sp>
          <p:nvSpPr>
            <p:cNvPr id="3" name="TextBox 2">
              <a:extLst>
                <a:ext uri="{FF2B5EF4-FFF2-40B4-BE49-F238E27FC236}">
                  <a16:creationId xmlns:a16="http://schemas.microsoft.com/office/drawing/2014/main" id="{D2F530F0-EA33-8BF9-B656-261984DEBCF6}"/>
                </a:ext>
              </a:extLst>
            </p:cNvPr>
            <p:cNvSpPr txBox="1"/>
            <p:nvPr/>
          </p:nvSpPr>
          <p:spPr>
            <a:xfrm>
              <a:off x="4066683" y="2531975"/>
              <a:ext cx="1495916" cy="427726"/>
            </a:xfrm>
            <a:prstGeom prst="rect">
              <a:avLst/>
            </a:prstGeom>
            <a:noFill/>
          </p:spPr>
          <p:txBody>
            <a:bodyPr wrap="square" rtlCol="0">
              <a:spAutoFit/>
            </a:bodyPr>
            <a:lstStyle/>
            <a:p>
              <a:pPr algn="ctr"/>
              <a:r>
                <a:rPr lang="en-US" b="1" dirty="0"/>
                <a:t>Business</a:t>
              </a:r>
            </a:p>
          </p:txBody>
        </p:sp>
      </p:grpSp>
      <p:sp>
        <p:nvSpPr>
          <p:cNvPr id="5" name="TextBox 4">
            <a:extLst>
              <a:ext uri="{FF2B5EF4-FFF2-40B4-BE49-F238E27FC236}">
                <a16:creationId xmlns:a16="http://schemas.microsoft.com/office/drawing/2014/main" id="{39840B84-24F7-2F60-A501-5D281709AC5F}"/>
              </a:ext>
            </a:extLst>
          </p:cNvPr>
          <p:cNvSpPr txBox="1"/>
          <p:nvPr/>
        </p:nvSpPr>
        <p:spPr>
          <a:xfrm>
            <a:off x="217602" y="133350"/>
            <a:ext cx="2085681" cy="3970318"/>
          </a:xfrm>
          <a:prstGeom prst="rect">
            <a:avLst/>
          </a:prstGeom>
          <a:noFill/>
        </p:spPr>
        <p:txBody>
          <a:bodyPr wrap="square" rtlCol="0">
            <a:spAutoFit/>
          </a:bodyPr>
          <a:lstStyle/>
          <a:p>
            <a:r>
              <a:rPr lang="en-US" b="1" dirty="0"/>
              <a:t>Current positions:</a:t>
            </a:r>
          </a:p>
          <a:p>
            <a:pPr marL="285750" indent="-285750">
              <a:buFont typeface="Arial" panose="020B0604020202020204" pitchFamily="34" charset="0"/>
              <a:buChar char="•"/>
            </a:pPr>
            <a:r>
              <a:rPr lang="en-US" b="1" dirty="0"/>
              <a:t>Secretary</a:t>
            </a:r>
          </a:p>
          <a:p>
            <a:pPr marL="285750" indent="-285750">
              <a:buFont typeface="Arial" panose="020B0604020202020204" pitchFamily="34" charset="0"/>
              <a:buChar char="•"/>
            </a:pPr>
            <a:r>
              <a:rPr lang="en-US" b="1" dirty="0"/>
              <a:t>Treasurer</a:t>
            </a:r>
          </a:p>
          <a:p>
            <a:endParaRPr lang="en-US" dirty="0"/>
          </a:p>
          <a:p>
            <a:pPr marL="285750" indent="-285750">
              <a:buFont typeface="Arial" panose="020B0604020202020204" pitchFamily="34" charset="0"/>
              <a:buChar char="•"/>
            </a:pPr>
            <a:r>
              <a:rPr lang="en-US" dirty="0"/>
              <a:t>No Finance Officer position</a:t>
            </a:r>
          </a:p>
          <a:p>
            <a:pPr marL="285750" indent="-285750">
              <a:buFont typeface="Arial" panose="020B0604020202020204" pitchFamily="34" charset="0"/>
              <a:buChar char="•"/>
            </a:pPr>
            <a:r>
              <a:rPr lang="en-US" dirty="0"/>
              <a:t>No backup for secretary or treasurer tasks</a:t>
            </a:r>
          </a:p>
          <a:p>
            <a:pPr marL="285750" indent="-285750">
              <a:buFont typeface="Arial" panose="020B0604020202020204" pitchFamily="34" charset="0"/>
              <a:buChar char="•"/>
            </a:pPr>
            <a:r>
              <a:rPr lang="en-US" dirty="0"/>
              <a:t>How will a new treasurer or secretary be brought in and trained?</a:t>
            </a:r>
          </a:p>
        </p:txBody>
      </p:sp>
      <p:sp>
        <p:nvSpPr>
          <p:cNvPr id="6" name="TextBox 5">
            <a:extLst>
              <a:ext uri="{FF2B5EF4-FFF2-40B4-BE49-F238E27FC236}">
                <a16:creationId xmlns:a16="http://schemas.microsoft.com/office/drawing/2014/main" id="{CF880744-D826-7CEE-21BA-2486C4E7C01C}"/>
              </a:ext>
            </a:extLst>
          </p:cNvPr>
          <p:cNvSpPr txBox="1"/>
          <p:nvPr/>
        </p:nvSpPr>
        <p:spPr>
          <a:xfrm>
            <a:off x="3573152" y="123923"/>
            <a:ext cx="5342248" cy="5755422"/>
          </a:xfrm>
          <a:prstGeom prst="rect">
            <a:avLst/>
          </a:prstGeom>
          <a:noFill/>
        </p:spPr>
        <p:txBody>
          <a:bodyPr wrap="square" rtlCol="0">
            <a:spAutoFit/>
          </a:bodyPr>
          <a:lstStyle/>
          <a:p>
            <a:r>
              <a:rPr lang="en-US" sz="1600" b="1" dirty="0"/>
              <a:t>Proposed Clarification and Changes:</a:t>
            </a:r>
          </a:p>
          <a:p>
            <a:pPr marL="285750" indent="-285750">
              <a:buFont typeface="Arial" panose="020B0604020202020204" pitchFamily="34" charset="0"/>
              <a:buChar char="•"/>
            </a:pPr>
            <a:r>
              <a:rPr lang="en-US" sz="1600" dirty="0"/>
              <a:t>Define tasks that could be assigned for a segment of the business.</a:t>
            </a:r>
          </a:p>
          <a:p>
            <a:pPr marL="285750" indent="-285750">
              <a:buFont typeface="Arial" panose="020B0604020202020204" pitchFamily="34" charset="0"/>
              <a:buChar char="•"/>
            </a:pPr>
            <a:r>
              <a:rPr lang="en-US" sz="1600" dirty="0"/>
              <a:t>Add a </a:t>
            </a:r>
            <a:r>
              <a:rPr lang="en-US" sz="1600" b="1" dirty="0">
                <a:solidFill>
                  <a:srgbClr val="002060"/>
                </a:solidFill>
              </a:rPr>
              <a:t>Business Manager</a:t>
            </a:r>
            <a:r>
              <a:rPr lang="en-US" sz="1600" dirty="0"/>
              <a:t> position</a:t>
            </a:r>
          </a:p>
          <a:p>
            <a:pPr marL="1200150" lvl="2" indent="-285750">
              <a:buFont typeface="Arial" panose="020B0604020202020204" pitchFamily="34" charset="0"/>
              <a:buChar char="•"/>
            </a:pPr>
            <a:r>
              <a:rPr lang="en-US" sz="1600" dirty="0"/>
              <a:t>Coordinates all business activities</a:t>
            </a:r>
          </a:p>
          <a:p>
            <a:pPr marL="1200150" lvl="2" indent="-285750">
              <a:buFont typeface="Arial" panose="020B0604020202020204" pitchFamily="34" charset="0"/>
              <a:buChar char="•"/>
            </a:pPr>
            <a:r>
              <a:rPr lang="en-US" sz="1600" dirty="0"/>
              <a:t>Primary Sales Contact</a:t>
            </a:r>
          </a:p>
          <a:p>
            <a:pPr marL="1200150" lvl="2" indent="-285750">
              <a:buFont typeface="Arial" panose="020B0604020202020204" pitchFamily="34" charset="0"/>
              <a:buChar char="•"/>
            </a:pPr>
            <a:r>
              <a:rPr lang="en-US" sz="1600" dirty="0"/>
              <a:t>Trainer and Backup for other Business positions</a:t>
            </a:r>
          </a:p>
          <a:p>
            <a:pPr marL="742950" lvl="1" indent="-285750">
              <a:buFont typeface="Arial" panose="020B0604020202020204" pitchFamily="34" charset="0"/>
              <a:buChar char="•"/>
            </a:pPr>
            <a:r>
              <a:rPr lang="en-US" sz="1600" b="1" dirty="0"/>
              <a:t>Secretary</a:t>
            </a:r>
          </a:p>
          <a:p>
            <a:pPr marL="1200150" lvl="2" indent="-285750">
              <a:buFont typeface="Arial" panose="020B0604020202020204" pitchFamily="34" charset="0"/>
              <a:buChar char="•"/>
            </a:pPr>
            <a:r>
              <a:rPr lang="en-US" sz="1600" dirty="0"/>
              <a:t>Sales Data Entry</a:t>
            </a:r>
          </a:p>
          <a:p>
            <a:pPr marL="1200150" lvl="2" indent="-285750">
              <a:buFont typeface="Arial" panose="020B0604020202020204" pitchFamily="34" charset="0"/>
              <a:buChar char="•"/>
            </a:pPr>
            <a:r>
              <a:rPr lang="en-US" sz="1600" dirty="0"/>
              <a:t>Inventory Management</a:t>
            </a:r>
          </a:p>
          <a:p>
            <a:pPr marL="1200150" lvl="2" indent="-285750">
              <a:buFont typeface="Arial" panose="020B0604020202020204" pitchFamily="34" charset="0"/>
              <a:buChar char="•"/>
            </a:pPr>
            <a:r>
              <a:rPr lang="en-US" sz="1600" dirty="0"/>
              <a:t>Deed management</a:t>
            </a:r>
          </a:p>
          <a:p>
            <a:pPr marL="742950" lvl="1" indent="-285750">
              <a:buFont typeface="Arial" panose="020B0604020202020204" pitchFamily="34" charset="0"/>
              <a:buChar char="•"/>
            </a:pPr>
            <a:r>
              <a:rPr lang="en-US" sz="1600" b="1" dirty="0"/>
              <a:t>Treasurer</a:t>
            </a:r>
          </a:p>
          <a:p>
            <a:pPr marL="1200150" lvl="2" indent="-285750">
              <a:buFont typeface="Arial" panose="020B0604020202020204" pitchFamily="34" charset="0"/>
              <a:buChar char="•"/>
            </a:pPr>
            <a:r>
              <a:rPr lang="en-US" sz="1600" dirty="0"/>
              <a:t>Add ‘</a:t>
            </a:r>
            <a:r>
              <a:rPr lang="en-US" sz="1600" b="1" dirty="0">
                <a:solidFill>
                  <a:srgbClr val="002060"/>
                </a:solidFill>
              </a:rPr>
              <a:t>Vice’ treasurer</a:t>
            </a:r>
          </a:p>
          <a:p>
            <a:pPr marL="1200150" lvl="2" indent="-285750">
              <a:buFont typeface="Arial" panose="020B0604020202020204" pitchFamily="34" charset="0"/>
              <a:buChar char="•"/>
            </a:pPr>
            <a:r>
              <a:rPr lang="en-US" sz="1600" dirty="0"/>
              <a:t>Backup for Secretary</a:t>
            </a:r>
          </a:p>
          <a:p>
            <a:pPr marL="742950" lvl="1" indent="-285750">
              <a:buFont typeface="Arial" panose="020B0604020202020204" pitchFamily="34" charset="0"/>
              <a:buChar char="•"/>
            </a:pPr>
            <a:r>
              <a:rPr lang="en-US" sz="1600" dirty="0"/>
              <a:t>Add </a:t>
            </a:r>
            <a:r>
              <a:rPr lang="en-US" sz="1600" b="1" dirty="0"/>
              <a:t>Finance Officer</a:t>
            </a:r>
          </a:p>
          <a:p>
            <a:pPr marL="1200150" lvl="2" indent="-285750">
              <a:buFont typeface="Arial" panose="020B0604020202020204" pitchFamily="34" charset="0"/>
              <a:buChar char="•"/>
            </a:pPr>
            <a:r>
              <a:rPr lang="en-US" sz="1600" dirty="0"/>
              <a:t>Investment management</a:t>
            </a:r>
          </a:p>
          <a:p>
            <a:pPr marL="1200150" lvl="2" indent="-285750">
              <a:buFont typeface="Arial" panose="020B0604020202020204" pitchFamily="34" charset="0"/>
              <a:buChar char="•"/>
            </a:pPr>
            <a:r>
              <a:rPr lang="en-US" sz="1600" dirty="0"/>
              <a:t>Backup for treasurer (‘Vice Treasurer’)</a:t>
            </a:r>
          </a:p>
          <a:p>
            <a:pPr marL="742950" lvl="1" indent="-285750">
              <a:buFont typeface="Arial" panose="020B0604020202020204" pitchFamily="34" charset="0"/>
              <a:buChar char="•"/>
            </a:pPr>
            <a:r>
              <a:rPr lang="en-US" sz="1600" dirty="0"/>
              <a:t>Add </a:t>
            </a:r>
            <a:r>
              <a:rPr lang="en-US" sz="1600" b="1" dirty="0"/>
              <a:t>Infrastructure Management</a:t>
            </a:r>
          </a:p>
          <a:p>
            <a:pPr marL="1200150" lvl="2" indent="-285750">
              <a:buFont typeface="Arial" panose="020B0604020202020204" pitchFamily="34" charset="0"/>
              <a:buChar char="•"/>
            </a:pPr>
            <a:r>
              <a:rPr lang="en-US" sz="1600" dirty="0"/>
              <a:t>Webmaster</a:t>
            </a:r>
          </a:p>
          <a:p>
            <a:pPr marL="1200150" lvl="2" indent="-285750">
              <a:buFont typeface="Arial" panose="020B0604020202020204" pitchFamily="34" charset="0"/>
              <a:buChar char="•"/>
            </a:pPr>
            <a:r>
              <a:rPr lang="en-US" sz="1600" dirty="0"/>
              <a:t>Security</a:t>
            </a:r>
          </a:p>
          <a:p>
            <a:pPr marL="1200150" lvl="2"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marL="1200150" lvl="2"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610326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A6618665-9B5E-0D95-9E17-34491CE86E8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53080" y="179558"/>
            <a:ext cx="1833750" cy="1833750"/>
          </a:xfrm>
          <a:prstGeom prst="rect">
            <a:avLst/>
          </a:prstGeom>
        </p:spPr>
      </p:pic>
      <p:pic>
        <p:nvPicPr>
          <p:cNvPr id="19" name="Picture 18" descr="A picture containing text, clipart, vector graphics&#10;&#10;Description automatically generated">
            <a:extLst>
              <a:ext uri="{FF2B5EF4-FFF2-40B4-BE49-F238E27FC236}">
                <a16:creationId xmlns:a16="http://schemas.microsoft.com/office/drawing/2014/main" id="{380D1D16-72C5-33AF-CA94-768FC262A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54" y="790369"/>
            <a:ext cx="3322017" cy="2655274"/>
          </a:xfrm>
          <a:prstGeom prst="rect">
            <a:avLst/>
          </a:prstGeom>
        </p:spPr>
      </p:pic>
      <p:pic>
        <p:nvPicPr>
          <p:cNvPr id="17" name="Picture 16" descr="A teddy bear sitting on a desk&#10;&#10;Description automatically generated with low confidence">
            <a:extLst>
              <a:ext uri="{FF2B5EF4-FFF2-40B4-BE49-F238E27FC236}">
                <a16:creationId xmlns:a16="http://schemas.microsoft.com/office/drawing/2014/main" id="{11D751CD-2620-ED4F-DB6F-0E21A8A27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2753712"/>
            <a:ext cx="1130558" cy="1359210"/>
          </a:xfrm>
          <a:prstGeom prst="rect">
            <a:avLst/>
          </a:prstGeom>
        </p:spPr>
      </p:pic>
      <p:pic>
        <p:nvPicPr>
          <p:cNvPr id="23" name="Picture 22" descr="Icon&#10;&#10;Description automatically generated">
            <a:extLst>
              <a:ext uri="{FF2B5EF4-FFF2-40B4-BE49-F238E27FC236}">
                <a16:creationId xmlns:a16="http://schemas.microsoft.com/office/drawing/2014/main" id="{1F9FB671-8FDE-BF39-34E2-4FC31D06F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5526" y="1991510"/>
            <a:ext cx="2883615" cy="2883615"/>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14DC9081-447B-9FAA-338C-3237770689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23338" y="1200150"/>
            <a:ext cx="553399" cy="791360"/>
          </a:xfrm>
          <a:prstGeom prst="rect">
            <a:avLst/>
          </a:prstGeom>
        </p:spPr>
      </p:pic>
      <p:pic>
        <p:nvPicPr>
          <p:cNvPr id="29" name="Picture 28" descr="A screenshot of a computer&#10;&#10;Description automatically generated with low confidence">
            <a:extLst>
              <a:ext uri="{FF2B5EF4-FFF2-40B4-BE49-F238E27FC236}">
                <a16:creationId xmlns:a16="http://schemas.microsoft.com/office/drawing/2014/main" id="{11950E09-171B-046C-785A-A5ACC52752C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38145">
            <a:off x="3624822" y="3550811"/>
            <a:ext cx="1506593" cy="761574"/>
          </a:xfrm>
          <a:prstGeom prst="rect">
            <a:avLst/>
          </a:prstGeom>
        </p:spPr>
      </p:pic>
      <p:sp>
        <p:nvSpPr>
          <p:cNvPr id="30" name="TextBox 29">
            <a:extLst>
              <a:ext uri="{FF2B5EF4-FFF2-40B4-BE49-F238E27FC236}">
                <a16:creationId xmlns:a16="http://schemas.microsoft.com/office/drawing/2014/main" id="{A982BE9B-5B96-4750-A36F-E13418BA84AD}"/>
              </a:ext>
            </a:extLst>
          </p:cNvPr>
          <p:cNvSpPr txBox="1"/>
          <p:nvPr/>
        </p:nvSpPr>
        <p:spPr>
          <a:xfrm>
            <a:off x="1371600" y="1348754"/>
            <a:ext cx="1833750" cy="369332"/>
          </a:xfrm>
          <a:prstGeom prst="rect">
            <a:avLst/>
          </a:prstGeom>
          <a:noFill/>
        </p:spPr>
        <p:txBody>
          <a:bodyPr wrap="square" rtlCol="0">
            <a:spAutoFit/>
          </a:bodyPr>
          <a:lstStyle/>
          <a:p>
            <a:r>
              <a:rPr lang="en-US" b="1" dirty="0"/>
              <a:t>Business Office</a:t>
            </a:r>
          </a:p>
        </p:txBody>
      </p:sp>
      <p:sp>
        <p:nvSpPr>
          <p:cNvPr id="31" name="TextBox 30">
            <a:extLst>
              <a:ext uri="{FF2B5EF4-FFF2-40B4-BE49-F238E27FC236}">
                <a16:creationId xmlns:a16="http://schemas.microsoft.com/office/drawing/2014/main" id="{018253A1-30D6-7D10-663B-0098469309A5}"/>
              </a:ext>
            </a:extLst>
          </p:cNvPr>
          <p:cNvSpPr txBox="1"/>
          <p:nvPr/>
        </p:nvSpPr>
        <p:spPr>
          <a:xfrm>
            <a:off x="6553200" y="4505793"/>
            <a:ext cx="1833750" cy="369332"/>
          </a:xfrm>
          <a:prstGeom prst="rect">
            <a:avLst/>
          </a:prstGeom>
          <a:noFill/>
        </p:spPr>
        <p:txBody>
          <a:bodyPr wrap="square" rtlCol="0">
            <a:spAutoFit/>
          </a:bodyPr>
          <a:lstStyle/>
          <a:p>
            <a:pPr algn="ctr"/>
            <a:r>
              <a:rPr lang="en-US" b="1" dirty="0"/>
              <a:t>Vendors</a:t>
            </a:r>
          </a:p>
        </p:txBody>
      </p:sp>
      <p:sp>
        <p:nvSpPr>
          <p:cNvPr id="32" name="TextBox 31">
            <a:extLst>
              <a:ext uri="{FF2B5EF4-FFF2-40B4-BE49-F238E27FC236}">
                <a16:creationId xmlns:a16="http://schemas.microsoft.com/office/drawing/2014/main" id="{FC2F3427-1306-C2C2-3473-9FFE8EF94322}"/>
              </a:ext>
            </a:extLst>
          </p:cNvPr>
          <p:cNvSpPr txBox="1"/>
          <p:nvPr/>
        </p:nvSpPr>
        <p:spPr>
          <a:xfrm>
            <a:off x="6656905" y="1903215"/>
            <a:ext cx="1833750" cy="369332"/>
          </a:xfrm>
          <a:prstGeom prst="rect">
            <a:avLst/>
          </a:prstGeom>
          <a:noFill/>
        </p:spPr>
        <p:txBody>
          <a:bodyPr wrap="square" rtlCol="0">
            <a:spAutoFit/>
          </a:bodyPr>
          <a:lstStyle/>
          <a:p>
            <a:pPr algn="ctr"/>
            <a:r>
              <a:rPr lang="en-US" b="1" dirty="0"/>
              <a:t>Customers</a:t>
            </a:r>
          </a:p>
        </p:txBody>
      </p:sp>
      <p:pic>
        <p:nvPicPr>
          <p:cNvPr id="33" name="Picture 32" descr="A screenshot of a computer&#10;&#10;Description automatically generated with low confidence">
            <a:extLst>
              <a:ext uri="{FF2B5EF4-FFF2-40B4-BE49-F238E27FC236}">
                <a16:creationId xmlns:a16="http://schemas.microsoft.com/office/drawing/2014/main" id="{395D1F15-7527-F85B-7F48-4E6139319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7497" flipH="1">
            <a:off x="4242938" y="2302421"/>
            <a:ext cx="1062445" cy="761574"/>
          </a:xfrm>
          <a:prstGeom prst="rect">
            <a:avLst/>
          </a:prstGeom>
        </p:spPr>
      </p:pic>
    </p:spTree>
    <p:extLst>
      <p:ext uri="{BB962C8B-B14F-4D97-AF65-F5344CB8AC3E}">
        <p14:creationId xmlns:p14="http://schemas.microsoft.com/office/powerpoint/2010/main" val="504081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diagram&#10;&#10;Description automatically generated">
            <a:extLst>
              <a:ext uri="{FF2B5EF4-FFF2-40B4-BE49-F238E27FC236}">
                <a16:creationId xmlns:a16="http://schemas.microsoft.com/office/drawing/2014/main" id="{BD384BD0-01ED-6F10-CD0B-3F66432BF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438150"/>
            <a:ext cx="5000625" cy="4000500"/>
          </a:xfrm>
          <a:prstGeom prst="rect">
            <a:avLst/>
          </a:prstGeom>
        </p:spPr>
      </p:pic>
      <p:pic>
        <p:nvPicPr>
          <p:cNvPr id="3" name="Picture 2" descr="A teddy bear sitting on a desk&#10;&#10;Description automatically generated with low confidence">
            <a:extLst>
              <a:ext uri="{FF2B5EF4-FFF2-40B4-BE49-F238E27FC236}">
                <a16:creationId xmlns:a16="http://schemas.microsoft.com/office/drawing/2014/main" id="{42041918-424F-D063-C3FA-A001CAB97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33" y="258147"/>
            <a:ext cx="869876" cy="1045806"/>
          </a:xfrm>
          <a:prstGeom prst="rect">
            <a:avLst/>
          </a:prstGeom>
        </p:spPr>
      </p:pic>
      <p:pic>
        <p:nvPicPr>
          <p:cNvPr id="4" name="Picture 3" descr="A teddy bear sitting on a desk&#10;&#10;Description automatically generated with low confidence">
            <a:extLst>
              <a:ext uri="{FF2B5EF4-FFF2-40B4-BE49-F238E27FC236}">
                <a16:creationId xmlns:a16="http://schemas.microsoft.com/office/drawing/2014/main" id="{0EFE857D-5328-03F6-FAF8-58D861030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7" y="1758795"/>
            <a:ext cx="1130558" cy="1359210"/>
          </a:xfrm>
          <a:prstGeom prst="rect">
            <a:avLst/>
          </a:prstGeom>
        </p:spPr>
      </p:pic>
      <p:pic>
        <p:nvPicPr>
          <p:cNvPr id="5" name="Picture 4" descr="A teddy bear sitting on a desk&#10;&#10;Description automatically generated with low confidence">
            <a:extLst>
              <a:ext uri="{FF2B5EF4-FFF2-40B4-BE49-F238E27FC236}">
                <a16:creationId xmlns:a16="http://schemas.microsoft.com/office/drawing/2014/main" id="{7323AA5A-75AC-9B4B-E514-3E67C03B7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22" y="3572847"/>
            <a:ext cx="914699" cy="1099694"/>
          </a:xfrm>
          <a:prstGeom prst="rect">
            <a:avLst/>
          </a:prstGeom>
        </p:spPr>
      </p:pic>
      <p:pic>
        <p:nvPicPr>
          <p:cNvPr id="9" name="Picture 8" descr="Graphical user interface, application&#10;&#10;Description automatically generated">
            <a:extLst>
              <a:ext uri="{FF2B5EF4-FFF2-40B4-BE49-F238E27FC236}">
                <a16:creationId xmlns:a16="http://schemas.microsoft.com/office/drawing/2014/main" id="{8B2FA911-9B1C-5752-E8B5-76BFDEA4B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3350"/>
            <a:ext cx="1295400" cy="1295400"/>
          </a:xfrm>
          <a:prstGeom prst="rect">
            <a:avLst/>
          </a:prstGeom>
        </p:spPr>
      </p:pic>
      <p:pic>
        <p:nvPicPr>
          <p:cNvPr id="11" name="Picture 10" descr="Text&#10;&#10;Description automatically generated">
            <a:extLst>
              <a:ext uri="{FF2B5EF4-FFF2-40B4-BE49-F238E27FC236}">
                <a16:creationId xmlns:a16="http://schemas.microsoft.com/office/drawing/2014/main" id="{C3C3D8B8-2957-C5A3-F416-02FD164732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1855" y="584607"/>
            <a:ext cx="1190937" cy="599722"/>
          </a:xfrm>
          <a:prstGeom prst="rect">
            <a:avLst/>
          </a:prstGeom>
        </p:spPr>
      </p:pic>
      <p:pic>
        <p:nvPicPr>
          <p:cNvPr id="13" name="Picture 12" descr="Logo&#10;&#10;Description automatically generated">
            <a:extLst>
              <a:ext uri="{FF2B5EF4-FFF2-40B4-BE49-F238E27FC236}">
                <a16:creationId xmlns:a16="http://schemas.microsoft.com/office/drawing/2014/main" id="{A4622586-8BE0-E19A-74EA-8644BD95F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2215" y="1415199"/>
            <a:ext cx="1113470" cy="581788"/>
          </a:xfrm>
          <a:prstGeom prst="rect">
            <a:avLst/>
          </a:prstGeom>
        </p:spPr>
      </p:pic>
      <p:pic>
        <p:nvPicPr>
          <p:cNvPr id="15" name="Picture 14">
            <a:extLst>
              <a:ext uri="{FF2B5EF4-FFF2-40B4-BE49-F238E27FC236}">
                <a16:creationId xmlns:a16="http://schemas.microsoft.com/office/drawing/2014/main" id="{46865B38-72C9-ADFD-6F9D-EEE33F2C82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4705" y="-297452"/>
            <a:ext cx="2052870" cy="1172297"/>
          </a:xfrm>
          <a:prstGeom prst="rect">
            <a:avLst/>
          </a:prstGeom>
        </p:spPr>
      </p:pic>
      <p:pic>
        <p:nvPicPr>
          <p:cNvPr id="17" name="Picture 16" descr="Icon&#10;&#10;Description automatically generated">
            <a:extLst>
              <a:ext uri="{FF2B5EF4-FFF2-40B4-BE49-F238E27FC236}">
                <a16:creationId xmlns:a16="http://schemas.microsoft.com/office/drawing/2014/main" id="{3B9C068B-9204-DCCB-AEFF-74A819BA3F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4800" y="1733550"/>
            <a:ext cx="533400" cy="753534"/>
          </a:xfrm>
          <a:prstGeom prst="rect">
            <a:avLst/>
          </a:prstGeom>
        </p:spPr>
      </p:pic>
      <p:pic>
        <p:nvPicPr>
          <p:cNvPr id="19" name="Picture 18" descr="A picture containing text, stationary, envelope, businesscard&#10;&#10;Description automatically generated">
            <a:extLst>
              <a:ext uri="{FF2B5EF4-FFF2-40B4-BE49-F238E27FC236}">
                <a16:creationId xmlns:a16="http://schemas.microsoft.com/office/drawing/2014/main" id="{95E6B66F-FEDA-6CEC-EB18-AFBB5D1E4F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45077" y="1807649"/>
            <a:ext cx="844995" cy="713405"/>
          </a:xfrm>
          <a:prstGeom prst="rect">
            <a:avLst/>
          </a:prstGeom>
        </p:spPr>
      </p:pic>
      <p:pic>
        <p:nvPicPr>
          <p:cNvPr id="23" name="Picture 22" descr="Icon&#10;&#10;Description automatically generated">
            <a:extLst>
              <a:ext uri="{FF2B5EF4-FFF2-40B4-BE49-F238E27FC236}">
                <a16:creationId xmlns:a16="http://schemas.microsoft.com/office/drawing/2014/main" id="{D70CB48E-BDA7-FB72-6696-E633A21244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1936" y="1239391"/>
            <a:ext cx="763664" cy="427652"/>
          </a:xfrm>
          <a:prstGeom prst="rect">
            <a:avLst/>
          </a:prstGeom>
        </p:spPr>
      </p:pic>
      <p:sp>
        <p:nvSpPr>
          <p:cNvPr id="24" name="TextBox 23">
            <a:extLst>
              <a:ext uri="{FF2B5EF4-FFF2-40B4-BE49-F238E27FC236}">
                <a16:creationId xmlns:a16="http://schemas.microsoft.com/office/drawing/2014/main" id="{679F1F14-778D-62FE-DBCB-E0E6973EE6A8}"/>
              </a:ext>
            </a:extLst>
          </p:cNvPr>
          <p:cNvSpPr txBox="1"/>
          <p:nvPr/>
        </p:nvSpPr>
        <p:spPr>
          <a:xfrm>
            <a:off x="1200079" y="258147"/>
            <a:ext cx="2640223" cy="4801314"/>
          </a:xfrm>
          <a:prstGeom prst="rect">
            <a:avLst/>
          </a:prstGeom>
          <a:noFill/>
        </p:spPr>
        <p:txBody>
          <a:bodyPr wrap="square" rtlCol="0">
            <a:spAutoFit/>
          </a:bodyPr>
          <a:lstStyle/>
          <a:p>
            <a:r>
              <a:rPr lang="en-US" dirty="0"/>
              <a:t>Finance</a:t>
            </a:r>
          </a:p>
          <a:p>
            <a:pPr marL="285750" indent="-285750">
              <a:buFont typeface="Arial" panose="020B0604020202020204" pitchFamily="34" charset="0"/>
              <a:buChar char="•"/>
            </a:pPr>
            <a:r>
              <a:rPr lang="en-US" dirty="0"/>
              <a:t>Banking</a:t>
            </a:r>
          </a:p>
          <a:p>
            <a:pPr marL="285750" indent="-285750">
              <a:buFont typeface="Arial" panose="020B0604020202020204" pitchFamily="34" charset="0"/>
              <a:buChar char="•"/>
            </a:pPr>
            <a:r>
              <a:rPr lang="en-US" dirty="0"/>
              <a:t>Payroll – direct deposit</a:t>
            </a:r>
          </a:p>
          <a:p>
            <a:pPr marL="285750" indent="-285750">
              <a:buFont typeface="Arial" panose="020B0604020202020204" pitchFamily="34" charset="0"/>
              <a:buChar char="•"/>
            </a:pPr>
            <a:r>
              <a:rPr lang="en-US" dirty="0"/>
              <a:t>Email – Bank Transfers</a:t>
            </a:r>
          </a:p>
          <a:p>
            <a:pPr marL="742950" lvl="1" indent="-285750">
              <a:buFont typeface="Arial" panose="020B0604020202020204" pitchFamily="34" charset="0"/>
              <a:buChar char="•"/>
            </a:pPr>
            <a:r>
              <a:rPr lang="en-US" dirty="0"/>
              <a:t>Invoicing, A/R</a:t>
            </a:r>
          </a:p>
          <a:p>
            <a:pPr marL="742950" lvl="1" indent="-285750">
              <a:buFont typeface="Arial" panose="020B0604020202020204" pitchFamily="34" charset="0"/>
              <a:buChar char="•"/>
            </a:pPr>
            <a:r>
              <a:rPr lang="en-US" dirty="0"/>
              <a:t>Bill Pay, A/P</a:t>
            </a:r>
          </a:p>
          <a:p>
            <a:pPr marL="742950" lvl="1" indent="-285750">
              <a:buFont typeface="Arial" panose="020B0604020202020204" pitchFamily="34" charset="0"/>
              <a:buChar char="•"/>
            </a:pPr>
            <a:r>
              <a:rPr lang="en-US" dirty="0"/>
              <a:t>Customers</a:t>
            </a:r>
          </a:p>
          <a:p>
            <a:pPr marL="742950" lvl="1" indent="-285750">
              <a:buFont typeface="Arial" panose="020B0604020202020204" pitchFamily="34" charset="0"/>
              <a:buChar char="•"/>
            </a:pPr>
            <a:r>
              <a:rPr lang="en-US" dirty="0"/>
              <a:t>Vendors</a:t>
            </a:r>
          </a:p>
          <a:p>
            <a:endParaRPr lang="en-US" dirty="0"/>
          </a:p>
          <a:p>
            <a:r>
              <a:rPr lang="en-US" dirty="0"/>
              <a:t>Records Management</a:t>
            </a:r>
          </a:p>
          <a:p>
            <a:r>
              <a:rPr lang="en-US" dirty="0"/>
              <a:t>Inventory</a:t>
            </a:r>
          </a:p>
          <a:p>
            <a:r>
              <a:rPr lang="en-US" dirty="0"/>
              <a:t>Audit</a:t>
            </a:r>
          </a:p>
          <a:p>
            <a:r>
              <a:rPr lang="en-US" dirty="0"/>
              <a:t>Communications</a:t>
            </a:r>
          </a:p>
          <a:p>
            <a:r>
              <a:rPr lang="en-US" dirty="0"/>
              <a:t>Collaboration</a:t>
            </a:r>
          </a:p>
          <a:p>
            <a:endParaRPr lang="en-US" dirty="0"/>
          </a:p>
          <a:p>
            <a:r>
              <a:rPr lang="en-US" dirty="0"/>
              <a:t>Data Security</a:t>
            </a:r>
          </a:p>
          <a:p>
            <a:r>
              <a:rPr lang="en-US" dirty="0"/>
              <a:t>Accessibility</a:t>
            </a:r>
          </a:p>
        </p:txBody>
      </p:sp>
      <p:pic>
        <p:nvPicPr>
          <p:cNvPr id="26" name="Picture 25" descr="Text&#10;&#10;Description automatically generated">
            <a:extLst>
              <a:ext uri="{FF2B5EF4-FFF2-40B4-BE49-F238E27FC236}">
                <a16:creationId xmlns:a16="http://schemas.microsoft.com/office/drawing/2014/main" id="{F3DA2DA9-2E3C-3E6C-95FA-8458646ED41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45813" y="476473"/>
            <a:ext cx="1479138" cy="1129671"/>
          </a:xfrm>
          <a:prstGeom prst="rect">
            <a:avLst/>
          </a:prstGeom>
        </p:spPr>
      </p:pic>
      <p:pic>
        <p:nvPicPr>
          <p:cNvPr id="28" name="Picture 27" descr="Icon&#10;&#10;Description automatically generated">
            <a:extLst>
              <a:ext uri="{FF2B5EF4-FFF2-40B4-BE49-F238E27FC236}">
                <a16:creationId xmlns:a16="http://schemas.microsoft.com/office/drawing/2014/main" id="{A1E012FF-6837-146B-6488-CB35E02231E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72724" y="2697612"/>
            <a:ext cx="463116" cy="440967"/>
          </a:xfrm>
          <a:prstGeom prst="rect">
            <a:avLst/>
          </a:prstGeom>
        </p:spPr>
      </p:pic>
      <p:sp>
        <p:nvSpPr>
          <p:cNvPr id="29" name="TextBox 28">
            <a:extLst>
              <a:ext uri="{FF2B5EF4-FFF2-40B4-BE49-F238E27FC236}">
                <a16:creationId xmlns:a16="http://schemas.microsoft.com/office/drawing/2014/main" id="{DC5604A4-41BD-40ED-0526-9E10A665C24E}"/>
              </a:ext>
            </a:extLst>
          </p:cNvPr>
          <p:cNvSpPr txBox="1"/>
          <p:nvPr/>
        </p:nvSpPr>
        <p:spPr>
          <a:xfrm>
            <a:off x="5248357" y="2647341"/>
            <a:ext cx="914699" cy="261610"/>
          </a:xfrm>
          <a:prstGeom prst="rect">
            <a:avLst/>
          </a:prstGeom>
          <a:noFill/>
        </p:spPr>
        <p:txBody>
          <a:bodyPr wrap="square" rtlCol="0">
            <a:spAutoFit/>
          </a:bodyPr>
          <a:lstStyle/>
          <a:p>
            <a:pPr algn="ctr"/>
            <a:r>
              <a:rPr lang="en-US" sz="1100" b="1" dirty="0"/>
              <a:t>Security</a:t>
            </a:r>
          </a:p>
        </p:txBody>
      </p:sp>
      <p:sp>
        <p:nvSpPr>
          <p:cNvPr id="30" name="TextBox 29">
            <a:extLst>
              <a:ext uri="{FF2B5EF4-FFF2-40B4-BE49-F238E27FC236}">
                <a16:creationId xmlns:a16="http://schemas.microsoft.com/office/drawing/2014/main" id="{705AC30D-8347-386B-DE58-704C13473C90}"/>
              </a:ext>
            </a:extLst>
          </p:cNvPr>
          <p:cNvSpPr txBox="1"/>
          <p:nvPr/>
        </p:nvSpPr>
        <p:spPr>
          <a:xfrm>
            <a:off x="7024858" y="2212520"/>
            <a:ext cx="665214" cy="261610"/>
          </a:xfrm>
          <a:prstGeom prst="rect">
            <a:avLst/>
          </a:prstGeom>
          <a:noFill/>
        </p:spPr>
        <p:txBody>
          <a:bodyPr wrap="square" rtlCol="0">
            <a:spAutoFit/>
          </a:bodyPr>
          <a:lstStyle/>
          <a:p>
            <a:r>
              <a:rPr lang="en-US" sz="1100" b="1" dirty="0"/>
              <a:t>Gallery</a:t>
            </a:r>
          </a:p>
        </p:txBody>
      </p:sp>
    </p:spTree>
    <p:extLst>
      <p:ext uri="{BB962C8B-B14F-4D97-AF65-F5344CB8AC3E}">
        <p14:creationId xmlns:p14="http://schemas.microsoft.com/office/powerpoint/2010/main" val="2527495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126th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2022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FY2022</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FY2022</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
        <p:nvSpPr>
          <p:cNvPr id="9" name="Right Arrow 6">
            <a:extLst>
              <a:ext uri="{FF2B5EF4-FFF2-40B4-BE49-F238E27FC236}">
                <a16:creationId xmlns:a16="http://schemas.microsoft.com/office/drawing/2014/main" id="{954BD639-B271-4B69-942C-71B1D171A1E3}"/>
              </a:ext>
            </a:extLst>
          </p:cNvPr>
          <p:cNvSpPr/>
          <p:nvPr/>
        </p:nvSpPr>
        <p:spPr>
          <a:xfrm>
            <a:off x="152400" y="1581150"/>
            <a:ext cx="383407" cy="152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3ABE61-1BE0-3E13-CBA9-AEA27DDEE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0"/>
            <a:ext cx="4394851" cy="5143500"/>
          </a:xfrm>
          <a:prstGeom prst="rect">
            <a:avLst/>
          </a:prstGeom>
        </p:spPr>
      </p:pic>
      <p:pic>
        <p:nvPicPr>
          <p:cNvPr id="7" name="Picture 6">
            <a:extLst>
              <a:ext uri="{FF2B5EF4-FFF2-40B4-BE49-F238E27FC236}">
                <a16:creationId xmlns:a16="http://schemas.microsoft.com/office/drawing/2014/main" id="{9BC6B749-41DD-0404-628A-4591FE127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0"/>
            <a:ext cx="4153594"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200150"/>
            <a:ext cx="51054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FY2022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FY2022</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FY2022</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Right Arrow 6"/>
          <p:cNvSpPr/>
          <p:nvPr/>
        </p:nvSpPr>
        <p:spPr>
          <a:xfrm>
            <a:off x="152400" y="1809750"/>
            <a:ext cx="383407" cy="152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B682648-31EF-4C0D-B7E3-51C346C06B98}"/>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Tree>
    <p:extLst>
      <p:ext uri="{BB962C8B-B14F-4D97-AF65-F5344CB8AC3E}">
        <p14:creationId xmlns:p14="http://schemas.microsoft.com/office/powerpoint/2010/main" val="34160019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2022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335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2022 Grave Sales: 25</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44</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16</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28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19</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275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Business Report - Reviewing 2022</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11479</TotalTime>
  <Words>2078</Words>
  <Application>Microsoft Office PowerPoint</Application>
  <PresentationFormat>On-screen Show (16:9)</PresentationFormat>
  <Paragraphs>356</Paragraphs>
  <Slides>47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427</cp:revision>
  <cp:lastPrinted>2023-06-06T15:41:04Z</cp:lastPrinted>
  <dcterms:created xsi:type="dcterms:W3CDTF">2014-01-26T14:33:15Z</dcterms:created>
  <dcterms:modified xsi:type="dcterms:W3CDTF">2023-06-06T15:41:13Z</dcterms:modified>
</cp:coreProperties>
</file>